
<file path=[Content_Types].xml><?xml version="1.0" encoding="utf-8"?>
<Types xmlns="http://schemas.openxmlformats.org/package/2006/content-types">
  <Default Extension="bin" ContentType="application/vnd.openxmlformats-officedocument.oleObject"/>
  <Default Extension="png" ContentType="image/png"/>
  <Default Extension="xlsm" ContentType="application/vnd.ms-excel.sheet.macroEnabled.12"/>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573" r:id="rId1"/>
  </p:sldMasterIdLst>
  <p:sldIdLst>
    <p:sldId id="256" r:id="rId2"/>
    <p:sldId id="259" r:id="rId3"/>
    <p:sldId id="261" r:id="rId4"/>
    <p:sldId id="260" r:id="rId5"/>
    <p:sldId id="262" r:id="rId6"/>
    <p:sldId id="263" r:id="rId7"/>
    <p:sldId id="266" r:id="rId8"/>
    <p:sldId id="269" r:id="rId9"/>
    <p:sldId id="270" r:id="rId10"/>
    <p:sldId id="285" r:id="rId11"/>
    <p:sldId id="287" r:id="rId12"/>
    <p:sldId id="288" r:id="rId13"/>
    <p:sldId id="289" r:id="rId14"/>
    <p:sldId id="290" r:id="rId15"/>
    <p:sldId id="291"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6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FC111E-BCF2-4E07-8AA7-6253AF666899}" v="18" dt="2023-10-11T06:28:09.093"/>
    <p1510:client id="{29FC907E-03D1-4608-8CD4-6148D79DFA16}" v="9" dt="2023-10-11T06:41:24.844"/>
    <p1510:client id="{41BB1C30-1FC2-42A1-994A-8E5330719506}" v="35" dt="2023-10-11T06:50:54.114"/>
    <p1510:client id="{4E9CE5FC-1AB1-49BE-9412-C39DE90607D0}" v="69" dt="2023-10-11T10:44:17.621"/>
    <p1510:client id="{57584D67-9DF1-48D7-8EF4-DACE0D8A6691}" v="508" dt="2023-11-01T06:24:37.881"/>
    <p1510:client id="{79B235E4-EDA7-4A0A-AF97-2F82AFED83A3}" v="37" dt="2023-11-01T07:16:39.379"/>
    <p1510:client id="{7B2A19D4-D7E2-49C3-8259-A56447B6E425}" v="358" dt="2023-11-01T09:08:48.494"/>
    <p1510:client id="{A6175D21-DF2B-401D-9C57-A03171EF1F4C}" v="802" dt="2023-10-11T09:23:53.831"/>
    <p1510:client id="{EBA0CAF5-6C62-4F67-8AC0-D19645BD246F}" v="46" dt="2023-10-11T10:30:54.5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p:scale>
          <a:sx n="81" d="100"/>
          <a:sy n="81" d="100"/>
        </p:scale>
        <p:origin x="-96"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73A8B3E-F144-4288-8326-D433F50C3E0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7F9B55B-6722-48CC-8FED-ECEF74DDAF96}">
      <dgm:prSet/>
      <dgm:spPr/>
      <dgm:t>
        <a:bodyPr/>
        <a:lstStyle/>
        <a:p>
          <a:r>
            <a:rPr lang="en-US" dirty="0"/>
            <a:t>INTRODUCTION</a:t>
          </a:r>
        </a:p>
      </dgm:t>
    </dgm:pt>
    <dgm:pt modelId="{E9910DEB-3940-4F07-9501-8EDA503F5824}" type="parTrans" cxnId="{06039E7F-1D83-4C3B-BF78-3AFEFF4E6DF5}">
      <dgm:prSet/>
      <dgm:spPr/>
      <dgm:t>
        <a:bodyPr/>
        <a:lstStyle/>
        <a:p>
          <a:endParaRPr lang="en-US"/>
        </a:p>
      </dgm:t>
    </dgm:pt>
    <dgm:pt modelId="{6D4AF656-F0B7-4B31-9BD1-D18E24B8E7B6}" type="sibTrans" cxnId="{06039E7F-1D83-4C3B-BF78-3AFEFF4E6DF5}">
      <dgm:prSet/>
      <dgm:spPr/>
      <dgm:t>
        <a:bodyPr/>
        <a:lstStyle/>
        <a:p>
          <a:endParaRPr lang="en-US"/>
        </a:p>
      </dgm:t>
    </dgm:pt>
    <dgm:pt modelId="{A29F6BAE-6B56-45D5-B7E2-10B8ADA23DD3}">
      <dgm:prSet phldr="0"/>
      <dgm:spPr/>
      <dgm:t>
        <a:bodyPr/>
        <a:lstStyle/>
        <a:p>
          <a:pPr rtl="0"/>
          <a:r>
            <a:rPr lang="en-US" dirty="0">
              <a:latin typeface="Century Gothic" panose="020B0502020202020204"/>
            </a:rPr>
            <a:t>PROBLEM STATEMENT</a:t>
          </a:r>
          <a:endParaRPr lang="en-US" dirty="0"/>
        </a:p>
      </dgm:t>
    </dgm:pt>
    <dgm:pt modelId="{CED397B6-87DE-481D-AC99-D860CE4BB73A}" type="parTrans" cxnId="{812D643E-CA88-4910-98C6-7C2D68F41BBE}">
      <dgm:prSet/>
      <dgm:spPr/>
      <dgm:t>
        <a:bodyPr/>
        <a:lstStyle/>
        <a:p>
          <a:endParaRPr lang="en-US"/>
        </a:p>
      </dgm:t>
    </dgm:pt>
    <dgm:pt modelId="{FC464EB7-BEFE-445E-9CF8-50A52F1EF287}" type="sibTrans" cxnId="{812D643E-CA88-4910-98C6-7C2D68F41BBE}">
      <dgm:prSet/>
      <dgm:spPr/>
      <dgm:t>
        <a:bodyPr/>
        <a:lstStyle/>
        <a:p>
          <a:endParaRPr lang="en-US"/>
        </a:p>
      </dgm:t>
    </dgm:pt>
    <dgm:pt modelId="{5253C8C6-6044-4744-8446-F458A28BB28A}">
      <dgm:prSet phldr="0"/>
      <dgm:spPr/>
      <dgm:t>
        <a:bodyPr/>
        <a:lstStyle/>
        <a:p>
          <a:pPr rtl="0"/>
          <a:r>
            <a:rPr lang="en-US" dirty="0">
              <a:latin typeface="Century Gothic" panose="020B0502020202020204"/>
            </a:rPr>
            <a:t>DESIGN THINKING</a:t>
          </a:r>
        </a:p>
      </dgm:t>
    </dgm:pt>
    <dgm:pt modelId="{C95C6ACA-96DF-4707-AF67-2646B2D354EC}" type="parTrans" cxnId="{276DC7D6-0BCD-4059-8117-C03DD40D2C27}">
      <dgm:prSet/>
      <dgm:spPr/>
    </dgm:pt>
    <dgm:pt modelId="{52255AD6-FC24-4568-B8E8-8B3602338B4B}" type="sibTrans" cxnId="{276DC7D6-0BCD-4059-8117-C03DD40D2C27}">
      <dgm:prSet/>
      <dgm:spPr/>
    </dgm:pt>
    <dgm:pt modelId="{7FF2D2B0-43A9-43C6-9340-E22DE4AAA12A}">
      <dgm:prSet phldr="0"/>
      <dgm:spPr/>
      <dgm:t>
        <a:bodyPr/>
        <a:lstStyle/>
        <a:p>
          <a:pPr rtl="0"/>
          <a:r>
            <a:rPr lang="en-US" dirty="0">
              <a:latin typeface="Century Gothic" panose="020B0502020202020204"/>
            </a:rPr>
            <a:t>PHASES OF DEVELOPMENT</a:t>
          </a:r>
        </a:p>
      </dgm:t>
    </dgm:pt>
    <dgm:pt modelId="{259FD976-FCCF-4341-ACA8-D8C4BB720CAC}" type="parTrans" cxnId="{9F8A9856-423E-415A-ADD4-8ED2CF8CD01D}">
      <dgm:prSet/>
      <dgm:spPr/>
    </dgm:pt>
    <dgm:pt modelId="{86BEDCFA-D4AD-466D-9886-D26C3EFBCDBC}" type="sibTrans" cxnId="{9F8A9856-423E-415A-ADD4-8ED2CF8CD01D}">
      <dgm:prSet/>
      <dgm:spPr/>
    </dgm:pt>
    <dgm:pt modelId="{D0A42AE7-9A07-4B33-95A8-6E7888D3D020}">
      <dgm:prSet phldr="0"/>
      <dgm:spPr/>
      <dgm:t>
        <a:bodyPr/>
        <a:lstStyle/>
        <a:p>
          <a:pPr rtl="0"/>
          <a:r>
            <a:rPr lang="en-US" dirty="0">
              <a:latin typeface="Century Gothic" panose="020B0502020202020204"/>
            </a:rPr>
            <a:t>DATASET USED</a:t>
          </a:r>
        </a:p>
      </dgm:t>
    </dgm:pt>
    <dgm:pt modelId="{67D090E3-06D1-4413-8170-DC4F13AA63DB}" type="parTrans" cxnId="{FEBFEE36-1830-4AC3-8A8E-22B212A8EB3F}">
      <dgm:prSet/>
      <dgm:spPr/>
    </dgm:pt>
    <dgm:pt modelId="{D4BA24A7-589D-4664-97F9-315FB2655DD4}" type="sibTrans" cxnId="{FEBFEE36-1830-4AC3-8A8E-22B212A8EB3F}">
      <dgm:prSet/>
      <dgm:spPr/>
    </dgm:pt>
    <dgm:pt modelId="{F611F97B-2478-451A-884D-0D7314BD8542}">
      <dgm:prSet phldr="0"/>
      <dgm:spPr/>
      <dgm:t>
        <a:bodyPr/>
        <a:lstStyle/>
        <a:p>
          <a:pPr rtl="0"/>
          <a:r>
            <a:rPr lang="en-US" dirty="0">
              <a:latin typeface="Century Gothic" panose="020B0502020202020204"/>
            </a:rPr>
            <a:t>DATA PREPROCESSING STEPS</a:t>
          </a:r>
        </a:p>
      </dgm:t>
    </dgm:pt>
    <dgm:pt modelId="{FEAC5DAA-036F-4A83-9A49-EA55A11E58C9}" type="parTrans" cxnId="{FE08C551-264E-4853-AAC9-4F19998BF5F1}">
      <dgm:prSet/>
      <dgm:spPr/>
    </dgm:pt>
    <dgm:pt modelId="{E137F72E-8D92-4579-BEC8-4B541CCB5450}" type="sibTrans" cxnId="{FE08C551-264E-4853-AAC9-4F19998BF5F1}">
      <dgm:prSet/>
      <dgm:spPr/>
    </dgm:pt>
    <dgm:pt modelId="{81959F48-1876-4B8D-B991-B618525CE09F}">
      <dgm:prSet phldr="0"/>
      <dgm:spPr/>
      <dgm:t>
        <a:bodyPr/>
        <a:lstStyle/>
        <a:p>
          <a:pPr rtl="0"/>
          <a:r>
            <a:rPr lang="en-US" dirty="0">
              <a:latin typeface="Century Gothic" panose="020B0502020202020204"/>
            </a:rPr>
            <a:t>FEATURE EXTRACTION TECHNIQUES</a:t>
          </a:r>
        </a:p>
      </dgm:t>
    </dgm:pt>
    <dgm:pt modelId="{9ED1928E-FD49-4180-8D35-90164EC8B6D4}" type="parTrans" cxnId="{4C3CE959-5D14-4DD1-800A-C8DB4F439597}">
      <dgm:prSet/>
      <dgm:spPr/>
    </dgm:pt>
    <dgm:pt modelId="{DB2B27BE-6FDE-4434-9075-73AC8B5B7A3E}" type="sibTrans" cxnId="{4C3CE959-5D14-4DD1-800A-C8DB4F439597}">
      <dgm:prSet/>
      <dgm:spPr/>
    </dgm:pt>
    <dgm:pt modelId="{2B0F766E-F3BD-4E35-8107-C4002FB982A1}">
      <dgm:prSet phldr="0"/>
      <dgm:spPr/>
      <dgm:t>
        <a:bodyPr/>
        <a:lstStyle/>
        <a:p>
          <a:pPr rtl="0"/>
          <a:r>
            <a:rPr lang="en-US" dirty="0">
              <a:latin typeface="Century Gothic" panose="020B0502020202020204"/>
            </a:rPr>
            <a:t>MACHINE LEARNING ALGORITHM</a:t>
          </a:r>
        </a:p>
      </dgm:t>
    </dgm:pt>
    <dgm:pt modelId="{B804404E-7EDC-44EC-9806-A6599B506E9B}" type="parTrans" cxnId="{C3E6D2F5-97E6-44AC-BE1B-6FE2B2207F4B}">
      <dgm:prSet/>
      <dgm:spPr/>
    </dgm:pt>
    <dgm:pt modelId="{BD87090C-4A17-41B7-AF5D-C96C628E4015}" type="sibTrans" cxnId="{C3E6D2F5-97E6-44AC-BE1B-6FE2B2207F4B}">
      <dgm:prSet/>
      <dgm:spPr/>
    </dgm:pt>
    <dgm:pt modelId="{5B5D6747-C368-40A9-A2BE-78D0F4508B6F}">
      <dgm:prSet phldr="0"/>
      <dgm:spPr/>
      <dgm:t>
        <a:bodyPr/>
        <a:lstStyle/>
        <a:p>
          <a:pPr rtl="0"/>
          <a:r>
            <a:rPr lang="en-US" dirty="0">
              <a:latin typeface="Century Gothic" panose="020B0502020202020204"/>
            </a:rPr>
            <a:t>MODEL TRAINING </a:t>
          </a:r>
          <a:endParaRPr lang="en-US" dirty="0"/>
        </a:p>
      </dgm:t>
    </dgm:pt>
    <dgm:pt modelId="{7A436FDF-D9F1-4DE7-9277-6FF52A560F7D}" type="parTrans" cxnId="{45CCB1D9-2D12-4A56-B962-73C3FA4E109E}">
      <dgm:prSet/>
      <dgm:spPr/>
    </dgm:pt>
    <dgm:pt modelId="{5D8898F1-9E23-4B37-B0CA-B8ADC8CF16E6}" type="sibTrans" cxnId="{45CCB1D9-2D12-4A56-B962-73C3FA4E109E}">
      <dgm:prSet/>
      <dgm:spPr/>
    </dgm:pt>
    <dgm:pt modelId="{2313F337-A526-45E4-8191-BC7D7322D48B}">
      <dgm:prSet phldr="0"/>
      <dgm:spPr/>
      <dgm:t>
        <a:bodyPr/>
        <a:lstStyle/>
        <a:p>
          <a:pPr rtl="0"/>
          <a:r>
            <a:rPr lang="en-US" dirty="0">
              <a:latin typeface="Century Gothic" panose="020B0502020202020204"/>
            </a:rPr>
            <a:t>EVALUATION METRICS</a:t>
          </a:r>
        </a:p>
      </dgm:t>
    </dgm:pt>
    <dgm:pt modelId="{B360DD7C-A996-4A92-B949-76B1560C7D68}" type="parTrans" cxnId="{A2ABE98B-5F28-4F30-97B0-FF956E09F5CE}">
      <dgm:prSet/>
      <dgm:spPr/>
    </dgm:pt>
    <dgm:pt modelId="{50ACEF51-FADE-4CEB-9F65-46D4901265A7}" type="sibTrans" cxnId="{A2ABE98B-5F28-4F30-97B0-FF956E09F5CE}">
      <dgm:prSet/>
      <dgm:spPr/>
    </dgm:pt>
    <dgm:pt modelId="{C0438986-A744-4194-A43D-369F9CBC31E5}">
      <dgm:prSet phldr="0"/>
      <dgm:spPr/>
      <dgm:t>
        <a:bodyPr/>
        <a:lstStyle/>
        <a:p>
          <a:r>
            <a:rPr lang="en-US" dirty="0">
              <a:latin typeface="Century Gothic" panose="020B0502020202020204"/>
            </a:rPr>
            <a:t>CONCLUSON</a:t>
          </a:r>
        </a:p>
      </dgm:t>
    </dgm:pt>
    <dgm:pt modelId="{0E57F7EA-F9C1-4964-95C4-68ABC3EE2DA9}" type="parTrans" cxnId="{EAC8EB3A-FE4F-4D99-AF3D-723DEC4871EA}">
      <dgm:prSet/>
      <dgm:spPr/>
    </dgm:pt>
    <dgm:pt modelId="{C877B74F-2A56-4382-B1CD-A6D1B81EC3E1}" type="sibTrans" cxnId="{EAC8EB3A-FE4F-4D99-AF3D-723DEC4871EA}">
      <dgm:prSet/>
      <dgm:spPr/>
    </dgm:pt>
    <dgm:pt modelId="{CC007260-EE80-4FF4-84BB-D8E8A63B5A95}" type="pres">
      <dgm:prSet presAssocID="{873A8B3E-F144-4288-8326-D433F50C3E09}" presName="linear" presStyleCnt="0">
        <dgm:presLayoutVars>
          <dgm:animLvl val="lvl"/>
          <dgm:resizeHandles val="exact"/>
        </dgm:presLayoutVars>
      </dgm:prSet>
      <dgm:spPr/>
      <dgm:t>
        <a:bodyPr/>
        <a:lstStyle/>
        <a:p>
          <a:endParaRPr lang="en-US"/>
        </a:p>
      </dgm:t>
    </dgm:pt>
    <dgm:pt modelId="{7C424494-3D47-4FBB-B4FD-B046EB92D9DC}" type="pres">
      <dgm:prSet presAssocID="{D7F9B55B-6722-48CC-8FED-ECEF74DDAF96}" presName="parentText" presStyleLbl="node1" presStyleIdx="0" presStyleCnt="11">
        <dgm:presLayoutVars>
          <dgm:chMax val="0"/>
          <dgm:bulletEnabled val="1"/>
        </dgm:presLayoutVars>
      </dgm:prSet>
      <dgm:spPr/>
      <dgm:t>
        <a:bodyPr/>
        <a:lstStyle/>
        <a:p>
          <a:endParaRPr lang="en-US"/>
        </a:p>
      </dgm:t>
    </dgm:pt>
    <dgm:pt modelId="{130E6A0A-C414-4A1C-813E-350186EAC48B}" type="pres">
      <dgm:prSet presAssocID="{6D4AF656-F0B7-4B31-9BD1-D18E24B8E7B6}" presName="spacer" presStyleCnt="0"/>
      <dgm:spPr/>
    </dgm:pt>
    <dgm:pt modelId="{FDBA7039-9341-46E7-8177-F250393C418D}" type="pres">
      <dgm:prSet presAssocID="{A29F6BAE-6B56-45D5-B7E2-10B8ADA23DD3}" presName="parentText" presStyleLbl="node1" presStyleIdx="1" presStyleCnt="11">
        <dgm:presLayoutVars>
          <dgm:chMax val="0"/>
          <dgm:bulletEnabled val="1"/>
        </dgm:presLayoutVars>
      </dgm:prSet>
      <dgm:spPr/>
      <dgm:t>
        <a:bodyPr/>
        <a:lstStyle/>
        <a:p>
          <a:endParaRPr lang="en-US"/>
        </a:p>
      </dgm:t>
    </dgm:pt>
    <dgm:pt modelId="{CB083A76-69EE-4FBF-AC59-B43872B9CB8F}" type="pres">
      <dgm:prSet presAssocID="{FC464EB7-BEFE-445E-9CF8-50A52F1EF287}" presName="spacer" presStyleCnt="0"/>
      <dgm:spPr/>
    </dgm:pt>
    <dgm:pt modelId="{5364A178-9611-44AE-97D5-FCBBC96D977F}" type="pres">
      <dgm:prSet presAssocID="{5253C8C6-6044-4744-8446-F458A28BB28A}" presName="parentText" presStyleLbl="node1" presStyleIdx="2" presStyleCnt="11">
        <dgm:presLayoutVars>
          <dgm:chMax val="0"/>
          <dgm:bulletEnabled val="1"/>
        </dgm:presLayoutVars>
      </dgm:prSet>
      <dgm:spPr/>
      <dgm:t>
        <a:bodyPr/>
        <a:lstStyle/>
        <a:p>
          <a:endParaRPr lang="en-US"/>
        </a:p>
      </dgm:t>
    </dgm:pt>
    <dgm:pt modelId="{CA1F7C2C-0AD1-4D59-B85D-278B10621D40}" type="pres">
      <dgm:prSet presAssocID="{52255AD6-FC24-4568-B8E8-8B3602338B4B}" presName="spacer" presStyleCnt="0"/>
      <dgm:spPr/>
    </dgm:pt>
    <dgm:pt modelId="{9FF99176-E61B-4583-B888-C6718A454B13}" type="pres">
      <dgm:prSet presAssocID="{7FF2D2B0-43A9-43C6-9340-E22DE4AAA12A}" presName="parentText" presStyleLbl="node1" presStyleIdx="3" presStyleCnt="11">
        <dgm:presLayoutVars>
          <dgm:chMax val="0"/>
          <dgm:bulletEnabled val="1"/>
        </dgm:presLayoutVars>
      </dgm:prSet>
      <dgm:spPr/>
      <dgm:t>
        <a:bodyPr/>
        <a:lstStyle/>
        <a:p>
          <a:endParaRPr lang="en-US"/>
        </a:p>
      </dgm:t>
    </dgm:pt>
    <dgm:pt modelId="{A841C7A6-7FDD-4D97-AC4D-C3AAE8DBBFF7}" type="pres">
      <dgm:prSet presAssocID="{86BEDCFA-D4AD-466D-9886-D26C3EFBCDBC}" presName="spacer" presStyleCnt="0"/>
      <dgm:spPr/>
    </dgm:pt>
    <dgm:pt modelId="{5DBF8AA8-A12E-4EB2-84D7-362045FBA6EA}" type="pres">
      <dgm:prSet presAssocID="{D0A42AE7-9A07-4B33-95A8-6E7888D3D020}" presName="parentText" presStyleLbl="node1" presStyleIdx="4" presStyleCnt="11">
        <dgm:presLayoutVars>
          <dgm:chMax val="0"/>
          <dgm:bulletEnabled val="1"/>
        </dgm:presLayoutVars>
      </dgm:prSet>
      <dgm:spPr/>
      <dgm:t>
        <a:bodyPr/>
        <a:lstStyle/>
        <a:p>
          <a:endParaRPr lang="en-US"/>
        </a:p>
      </dgm:t>
    </dgm:pt>
    <dgm:pt modelId="{67F94212-1818-4B2B-9842-2DD680FAC164}" type="pres">
      <dgm:prSet presAssocID="{D4BA24A7-589D-4664-97F9-315FB2655DD4}" presName="spacer" presStyleCnt="0"/>
      <dgm:spPr/>
    </dgm:pt>
    <dgm:pt modelId="{47752B11-1607-4CC3-BCBF-60627A0FEB5D}" type="pres">
      <dgm:prSet presAssocID="{F611F97B-2478-451A-884D-0D7314BD8542}" presName="parentText" presStyleLbl="node1" presStyleIdx="5" presStyleCnt="11">
        <dgm:presLayoutVars>
          <dgm:chMax val="0"/>
          <dgm:bulletEnabled val="1"/>
        </dgm:presLayoutVars>
      </dgm:prSet>
      <dgm:spPr/>
      <dgm:t>
        <a:bodyPr/>
        <a:lstStyle/>
        <a:p>
          <a:endParaRPr lang="en-US"/>
        </a:p>
      </dgm:t>
    </dgm:pt>
    <dgm:pt modelId="{81A7E35D-8525-469A-980D-CF51468D31A3}" type="pres">
      <dgm:prSet presAssocID="{E137F72E-8D92-4579-BEC8-4B541CCB5450}" presName="spacer" presStyleCnt="0"/>
      <dgm:spPr/>
    </dgm:pt>
    <dgm:pt modelId="{89A4E07D-55D6-41BE-80FF-1C9D17B09A8A}" type="pres">
      <dgm:prSet presAssocID="{81959F48-1876-4B8D-B991-B618525CE09F}" presName="parentText" presStyleLbl="node1" presStyleIdx="6" presStyleCnt="11">
        <dgm:presLayoutVars>
          <dgm:chMax val="0"/>
          <dgm:bulletEnabled val="1"/>
        </dgm:presLayoutVars>
      </dgm:prSet>
      <dgm:spPr/>
      <dgm:t>
        <a:bodyPr/>
        <a:lstStyle/>
        <a:p>
          <a:endParaRPr lang="en-US"/>
        </a:p>
      </dgm:t>
    </dgm:pt>
    <dgm:pt modelId="{071B3106-0EA0-446A-B233-56E7F1340DB9}" type="pres">
      <dgm:prSet presAssocID="{DB2B27BE-6FDE-4434-9075-73AC8B5B7A3E}" presName="spacer" presStyleCnt="0"/>
      <dgm:spPr/>
    </dgm:pt>
    <dgm:pt modelId="{9CB421B3-E8D4-46CA-9CFF-44EFBBF9594A}" type="pres">
      <dgm:prSet presAssocID="{2B0F766E-F3BD-4E35-8107-C4002FB982A1}" presName="parentText" presStyleLbl="node1" presStyleIdx="7" presStyleCnt="11">
        <dgm:presLayoutVars>
          <dgm:chMax val="0"/>
          <dgm:bulletEnabled val="1"/>
        </dgm:presLayoutVars>
      </dgm:prSet>
      <dgm:spPr/>
      <dgm:t>
        <a:bodyPr/>
        <a:lstStyle/>
        <a:p>
          <a:endParaRPr lang="en-US"/>
        </a:p>
      </dgm:t>
    </dgm:pt>
    <dgm:pt modelId="{4A9E4C68-F6D0-418E-8C78-6B31217DC84F}" type="pres">
      <dgm:prSet presAssocID="{BD87090C-4A17-41B7-AF5D-C96C628E4015}" presName="spacer" presStyleCnt="0"/>
      <dgm:spPr/>
    </dgm:pt>
    <dgm:pt modelId="{5F00091C-73CE-47C4-BE3F-BC1DFB5D08AF}" type="pres">
      <dgm:prSet presAssocID="{5B5D6747-C368-40A9-A2BE-78D0F4508B6F}" presName="parentText" presStyleLbl="node1" presStyleIdx="8" presStyleCnt="11">
        <dgm:presLayoutVars>
          <dgm:chMax val="0"/>
          <dgm:bulletEnabled val="1"/>
        </dgm:presLayoutVars>
      </dgm:prSet>
      <dgm:spPr/>
      <dgm:t>
        <a:bodyPr/>
        <a:lstStyle/>
        <a:p>
          <a:endParaRPr lang="en-US"/>
        </a:p>
      </dgm:t>
    </dgm:pt>
    <dgm:pt modelId="{4A496685-4A42-4839-9470-908B439208F5}" type="pres">
      <dgm:prSet presAssocID="{5D8898F1-9E23-4B37-B0CA-B8ADC8CF16E6}" presName="spacer" presStyleCnt="0"/>
      <dgm:spPr/>
    </dgm:pt>
    <dgm:pt modelId="{9CE4936A-2AC7-459B-9041-082DC660CDCF}" type="pres">
      <dgm:prSet presAssocID="{2313F337-A526-45E4-8191-BC7D7322D48B}" presName="parentText" presStyleLbl="node1" presStyleIdx="9" presStyleCnt="11">
        <dgm:presLayoutVars>
          <dgm:chMax val="0"/>
          <dgm:bulletEnabled val="1"/>
        </dgm:presLayoutVars>
      </dgm:prSet>
      <dgm:spPr/>
      <dgm:t>
        <a:bodyPr/>
        <a:lstStyle/>
        <a:p>
          <a:endParaRPr lang="en-US"/>
        </a:p>
      </dgm:t>
    </dgm:pt>
    <dgm:pt modelId="{7978C131-271E-41B0-ADBD-032C06329A85}" type="pres">
      <dgm:prSet presAssocID="{50ACEF51-FADE-4CEB-9F65-46D4901265A7}" presName="spacer" presStyleCnt="0"/>
      <dgm:spPr/>
    </dgm:pt>
    <dgm:pt modelId="{6C11B88A-7B98-400A-9AF4-1A2480139809}" type="pres">
      <dgm:prSet presAssocID="{C0438986-A744-4194-A43D-369F9CBC31E5}" presName="parentText" presStyleLbl="node1" presStyleIdx="10" presStyleCnt="11">
        <dgm:presLayoutVars>
          <dgm:chMax val="0"/>
          <dgm:bulletEnabled val="1"/>
        </dgm:presLayoutVars>
      </dgm:prSet>
      <dgm:spPr/>
      <dgm:t>
        <a:bodyPr/>
        <a:lstStyle/>
        <a:p>
          <a:endParaRPr lang="en-US"/>
        </a:p>
      </dgm:t>
    </dgm:pt>
  </dgm:ptLst>
  <dgm:cxnLst>
    <dgm:cxn modelId="{276DC7D6-0BCD-4059-8117-C03DD40D2C27}" srcId="{873A8B3E-F144-4288-8326-D433F50C3E09}" destId="{5253C8C6-6044-4744-8446-F458A28BB28A}" srcOrd="2" destOrd="0" parTransId="{C95C6ACA-96DF-4707-AF67-2646B2D354EC}" sibTransId="{52255AD6-FC24-4568-B8E8-8B3602338B4B}"/>
    <dgm:cxn modelId="{721C376E-2973-4992-8940-0389F15B3E7C}" type="presOf" srcId="{D7F9B55B-6722-48CC-8FED-ECEF74DDAF96}" destId="{7C424494-3D47-4FBB-B4FD-B046EB92D9DC}" srcOrd="0" destOrd="0" presId="urn:microsoft.com/office/officeart/2005/8/layout/vList2"/>
    <dgm:cxn modelId="{28624836-3AA0-412F-B66D-3977DC6BF0EC}" type="presOf" srcId="{2313F337-A526-45E4-8191-BC7D7322D48B}" destId="{9CE4936A-2AC7-459B-9041-082DC660CDCF}" srcOrd="0" destOrd="0" presId="urn:microsoft.com/office/officeart/2005/8/layout/vList2"/>
    <dgm:cxn modelId="{45CCB1D9-2D12-4A56-B962-73C3FA4E109E}" srcId="{873A8B3E-F144-4288-8326-D433F50C3E09}" destId="{5B5D6747-C368-40A9-A2BE-78D0F4508B6F}" srcOrd="8" destOrd="0" parTransId="{7A436FDF-D9F1-4DE7-9277-6FF52A560F7D}" sibTransId="{5D8898F1-9E23-4B37-B0CA-B8ADC8CF16E6}"/>
    <dgm:cxn modelId="{CE89A5A1-8ACF-4C81-8442-7BE4282462BD}" type="presOf" srcId="{C0438986-A744-4194-A43D-369F9CBC31E5}" destId="{6C11B88A-7B98-400A-9AF4-1A2480139809}" srcOrd="0" destOrd="0" presId="urn:microsoft.com/office/officeart/2005/8/layout/vList2"/>
    <dgm:cxn modelId="{FE08C551-264E-4853-AAC9-4F19998BF5F1}" srcId="{873A8B3E-F144-4288-8326-D433F50C3E09}" destId="{F611F97B-2478-451A-884D-0D7314BD8542}" srcOrd="5" destOrd="0" parTransId="{FEAC5DAA-036F-4A83-9A49-EA55A11E58C9}" sibTransId="{E137F72E-8D92-4579-BEC8-4B541CCB5450}"/>
    <dgm:cxn modelId="{4D40123B-1EB1-49A8-9870-59BF35C9E8D0}" type="presOf" srcId="{5253C8C6-6044-4744-8446-F458A28BB28A}" destId="{5364A178-9611-44AE-97D5-FCBBC96D977F}" srcOrd="0" destOrd="0" presId="urn:microsoft.com/office/officeart/2005/8/layout/vList2"/>
    <dgm:cxn modelId="{E2F658DA-7780-44DB-964A-22DE7B9AF111}" type="presOf" srcId="{873A8B3E-F144-4288-8326-D433F50C3E09}" destId="{CC007260-EE80-4FF4-84BB-D8E8A63B5A95}" srcOrd="0" destOrd="0" presId="urn:microsoft.com/office/officeart/2005/8/layout/vList2"/>
    <dgm:cxn modelId="{E2607ACB-4F71-49FE-9F1A-C315495A7ECF}" type="presOf" srcId="{2B0F766E-F3BD-4E35-8107-C4002FB982A1}" destId="{9CB421B3-E8D4-46CA-9CFF-44EFBBF9594A}" srcOrd="0" destOrd="0" presId="urn:microsoft.com/office/officeart/2005/8/layout/vList2"/>
    <dgm:cxn modelId="{8BE4522C-2986-46C4-A681-B052CA6A5F94}" type="presOf" srcId="{7FF2D2B0-43A9-43C6-9340-E22DE4AAA12A}" destId="{9FF99176-E61B-4583-B888-C6718A454B13}" srcOrd="0" destOrd="0" presId="urn:microsoft.com/office/officeart/2005/8/layout/vList2"/>
    <dgm:cxn modelId="{FEBFEE36-1830-4AC3-8A8E-22B212A8EB3F}" srcId="{873A8B3E-F144-4288-8326-D433F50C3E09}" destId="{D0A42AE7-9A07-4B33-95A8-6E7888D3D020}" srcOrd="4" destOrd="0" parTransId="{67D090E3-06D1-4413-8170-DC4F13AA63DB}" sibTransId="{D4BA24A7-589D-4664-97F9-315FB2655DD4}"/>
    <dgm:cxn modelId="{461BAB2A-27A8-445D-BED9-E0166B400B0E}" type="presOf" srcId="{D0A42AE7-9A07-4B33-95A8-6E7888D3D020}" destId="{5DBF8AA8-A12E-4EB2-84D7-362045FBA6EA}" srcOrd="0" destOrd="0" presId="urn:microsoft.com/office/officeart/2005/8/layout/vList2"/>
    <dgm:cxn modelId="{06039E7F-1D83-4C3B-BF78-3AFEFF4E6DF5}" srcId="{873A8B3E-F144-4288-8326-D433F50C3E09}" destId="{D7F9B55B-6722-48CC-8FED-ECEF74DDAF96}" srcOrd="0" destOrd="0" parTransId="{E9910DEB-3940-4F07-9501-8EDA503F5824}" sibTransId="{6D4AF656-F0B7-4B31-9BD1-D18E24B8E7B6}"/>
    <dgm:cxn modelId="{A1AE2A9F-D984-45C6-A37A-FDF23EFB2BD4}" type="presOf" srcId="{F611F97B-2478-451A-884D-0D7314BD8542}" destId="{47752B11-1607-4CC3-BCBF-60627A0FEB5D}" srcOrd="0" destOrd="0" presId="urn:microsoft.com/office/officeart/2005/8/layout/vList2"/>
    <dgm:cxn modelId="{0CC3F057-80AD-43BA-99FE-83D913E5E97A}" type="presOf" srcId="{81959F48-1876-4B8D-B991-B618525CE09F}" destId="{89A4E07D-55D6-41BE-80FF-1C9D17B09A8A}" srcOrd="0" destOrd="0" presId="urn:microsoft.com/office/officeart/2005/8/layout/vList2"/>
    <dgm:cxn modelId="{A2ABE98B-5F28-4F30-97B0-FF956E09F5CE}" srcId="{873A8B3E-F144-4288-8326-D433F50C3E09}" destId="{2313F337-A526-45E4-8191-BC7D7322D48B}" srcOrd="9" destOrd="0" parTransId="{B360DD7C-A996-4A92-B949-76B1560C7D68}" sibTransId="{50ACEF51-FADE-4CEB-9F65-46D4901265A7}"/>
    <dgm:cxn modelId="{C3E6D2F5-97E6-44AC-BE1B-6FE2B2207F4B}" srcId="{873A8B3E-F144-4288-8326-D433F50C3E09}" destId="{2B0F766E-F3BD-4E35-8107-C4002FB982A1}" srcOrd="7" destOrd="0" parTransId="{B804404E-7EDC-44EC-9806-A6599B506E9B}" sibTransId="{BD87090C-4A17-41B7-AF5D-C96C628E4015}"/>
    <dgm:cxn modelId="{812D643E-CA88-4910-98C6-7C2D68F41BBE}" srcId="{873A8B3E-F144-4288-8326-D433F50C3E09}" destId="{A29F6BAE-6B56-45D5-B7E2-10B8ADA23DD3}" srcOrd="1" destOrd="0" parTransId="{CED397B6-87DE-481D-AC99-D860CE4BB73A}" sibTransId="{FC464EB7-BEFE-445E-9CF8-50A52F1EF287}"/>
    <dgm:cxn modelId="{EAC8EB3A-FE4F-4D99-AF3D-723DEC4871EA}" srcId="{873A8B3E-F144-4288-8326-D433F50C3E09}" destId="{C0438986-A744-4194-A43D-369F9CBC31E5}" srcOrd="10" destOrd="0" parTransId="{0E57F7EA-F9C1-4964-95C4-68ABC3EE2DA9}" sibTransId="{C877B74F-2A56-4382-B1CD-A6D1B81EC3E1}"/>
    <dgm:cxn modelId="{2A2F5622-137B-443D-98DB-1D97F3EE8352}" type="presOf" srcId="{5B5D6747-C368-40A9-A2BE-78D0F4508B6F}" destId="{5F00091C-73CE-47C4-BE3F-BC1DFB5D08AF}" srcOrd="0" destOrd="0" presId="urn:microsoft.com/office/officeart/2005/8/layout/vList2"/>
    <dgm:cxn modelId="{A28C78D8-67B6-414C-9CA1-871FC8961196}" type="presOf" srcId="{A29F6BAE-6B56-45D5-B7E2-10B8ADA23DD3}" destId="{FDBA7039-9341-46E7-8177-F250393C418D}" srcOrd="0" destOrd="0" presId="urn:microsoft.com/office/officeart/2005/8/layout/vList2"/>
    <dgm:cxn modelId="{9F8A9856-423E-415A-ADD4-8ED2CF8CD01D}" srcId="{873A8B3E-F144-4288-8326-D433F50C3E09}" destId="{7FF2D2B0-43A9-43C6-9340-E22DE4AAA12A}" srcOrd="3" destOrd="0" parTransId="{259FD976-FCCF-4341-ACA8-D8C4BB720CAC}" sibTransId="{86BEDCFA-D4AD-466D-9886-D26C3EFBCDBC}"/>
    <dgm:cxn modelId="{4C3CE959-5D14-4DD1-800A-C8DB4F439597}" srcId="{873A8B3E-F144-4288-8326-D433F50C3E09}" destId="{81959F48-1876-4B8D-B991-B618525CE09F}" srcOrd="6" destOrd="0" parTransId="{9ED1928E-FD49-4180-8D35-90164EC8B6D4}" sibTransId="{DB2B27BE-6FDE-4434-9075-73AC8B5B7A3E}"/>
    <dgm:cxn modelId="{8D565AE9-5981-4A19-A8AC-E37481D46C94}" type="presParOf" srcId="{CC007260-EE80-4FF4-84BB-D8E8A63B5A95}" destId="{7C424494-3D47-4FBB-B4FD-B046EB92D9DC}" srcOrd="0" destOrd="0" presId="urn:microsoft.com/office/officeart/2005/8/layout/vList2"/>
    <dgm:cxn modelId="{E08508D1-FE15-4C90-922E-492699FD011F}" type="presParOf" srcId="{CC007260-EE80-4FF4-84BB-D8E8A63B5A95}" destId="{130E6A0A-C414-4A1C-813E-350186EAC48B}" srcOrd="1" destOrd="0" presId="urn:microsoft.com/office/officeart/2005/8/layout/vList2"/>
    <dgm:cxn modelId="{2D8A2A0D-116A-449A-9F9E-3C1037989928}" type="presParOf" srcId="{CC007260-EE80-4FF4-84BB-D8E8A63B5A95}" destId="{FDBA7039-9341-46E7-8177-F250393C418D}" srcOrd="2" destOrd="0" presId="urn:microsoft.com/office/officeart/2005/8/layout/vList2"/>
    <dgm:cxn modelId="{645AA607-1752-42F6-95F2-9842C48FA83D}" type="presParOf" srcId="{CC007260-EE80-4FF4-84BB-D8E8A63B5A95}" destId="{CB083A76-69EE-4FBF-AC59-B43872B9CB8F}" srcOrd="3" destOrd="0" presId="urn:microsoft.com/office/officeart/2005/8/layout/vList2"/>
    <dgm:cxn modelId="{DD268831-C23A-4313-A2DC-AF5BC453150F}" type="presParOf" srcId="{CC007260-EE80-4FF4-84BB-D8E8A63B5A95}" destId="{5364A178-9611-44AE-97D5-FCBBC96D977F}" srcOrd="4" destOrd="0" presId="urn:microsoft.com/office/officeart/2005/8/layout/vList2"/>
    <dgm:cxn modelId="{FB9742AD-38BA-42D5-A570-17CAC3EC43C4}" type="presParOf" srcId="{CC007260-EE80-4FF4-84BB-D8E8A63B5A95}" destId="{CA1F7C2C-0AD1-4D59-B85D-278B10621D40}" srcOrd="5" destOrd="0" presId="urn:microsoft.com/office/officeart/2005/8/layout/vList2"/>
    <dgm:cxn modelId="{AF6A99A3-AE2D-44EA-B0B6-13DECABBC9A4}" type="presParOf" srcId="{CC007260-EE80-4FF4-84BB-D8E8A63B5A95}" destId="{9FF99176-E61B-4583-B888-C6718A454B13}" srcOrd="6" destOrd="0" presId="urn:microsoft.com/office/officeart/2005/8/layout/vList2"/>
    <dgm:cxn modelId="{F2B1326E-1E72-4440-9F0B-09B0689F5B95}" type="presParOf" srcId="{CC007260-EE80-4FF4-84BB-D8E8A63B5A95}" destId="{A841C7A6-7FDD-4D97-AC4D-C3AAE8DBBFF7}" srcOrd="7" destOrd="0" presId="urn:microsoft.com/office/officeart/2005/8/layout/vList2"/>
    <dgm:cxn modelId="{8A9D132C-68B3-4ABA-90A2-2A1F57FB9307}" type="presParOf" srcId="{CC007260-EE80-4FF4-84BB-D8E8A63B5A95}" destId="{5DBF8AA8-A12E-4EB2-84D7-362045FBA6EA}" srcOrd="8" destOrd="0" presId="urn:microsoft.com/office/officeart/2005/8/layout/vList2"/>
    <dgm:cxn modelId="{528AD0A8-94EF-455F-9986-39AAAE0ECEF3}" type="presParOf" srcId="{CC007260-EE80-4FF4-84BB-D8E8A63B5A95}" destId="{67F94212-1818-4B2B-9842-2DD680FAC164}" srcOrd="9" destOrd="0" presId="urn:microsoft.com/office/officeart/2005/8/layout/vList2"/>
    <dgm:cxn modelId="{CF3FFD89-CF38-4C9B-9409-FB3CB0C3B1B6}" type="presParOf" srcId="{CC007260-EE80-4FF4-84BB-D8E8A63B5A95}" destId="{47752B11-1607-4CC3-BCBF-60627A0FEB5D}" srcOrd="10" destOrd="0" presId="urn:microsoft.com/office/officeart/2005/8/layout/vList2"/>
    <dgm:cxn modelId="{EB79154D-56CD-4D62-BE2E-71E417A70C67}" type="presParOf" srcId="{CC007260-EE80-4FF4-84BB-D8E8A63B5A95}" destId="{81A7E35D-8525-469A-980D-CF51468D31A3}" srcOrd="11" destOrd="0" presId="urn:microsoft.com/office/officeart/2005/8/layout/vList2"/>
    <dgm:cxn modelId="{E3E8EC5D-33BA-473E-B2CB-4E51D040C8F9}" type="presParOf" srcId="{CC007260-EE80-4FF4-84BB-D8E8A63B5A95}" destId="{89A4E07D-55D6-41BE-80FF-1C9D17B09A8A}" srcOrd="12" destOrd="0" presId="urn:microsoft.com/office/officeart/2005/8/layout/vList2"/>
    <dgm:cxn modelId="{BD809704-B66B-41F6-9C59-D892BAD19841}" type="presParOf" srcId="{CC007260-EE80-4FF4-84BB-D8E8A63B5A95}" destId="{071B3106-0EA0-446A-B233-56E7F1340DB9}" srcOrd="13" destOrd="0" presId="urn:microsoft.com/office/officeart/2005/8/layout/vList2"/>
    <dgm:cxn modelId="{F85496CC-663B-45C7-A406-FE573C8FE1CB}" type="presParOf" srcId="{CC007260-EE80-4FF4-84BB-D8E8A63B5A95}" destId="{9CB421B3-E8D4-46CA-9CFF-44EFBBF9594A}" srcOrd="14" destOrd="0" presId="urn:microsoft.com/office/officeart/2005/8/layout/vList2"/>
    <dgm:cxn modelId="{36756CCA-880C-484A-B584-BE4D6E15AE99}" type="presParOf" srcId="{CC007260-EE80-4FF4-84BB-D8E8A63B5A95}" destId="{4A9E4C68-F6D0-418E-8C78-6B31217DC84F}" srcOrd="15" destOrd="0" presId="urn:microsoft.com/office/officeart/2005/8/layout/vList2"/>
    <dgm:cxn modelId="{60B83398-7FFF-42B1-86E4-AEE8D26A9F52}" type="presParOf" srcId="{CC007260-EE80-4FF4-84BB-D8E8A63B5A95}" destId="{5F00091C-73CE-47C4-BE3F-BC1DFB5D08AF}" srcOrd="16" destOrd="0" presId="urn:microsoft.com/office/officeart/2005/8/layout/vList2"/>
    <dgm:cxn modelId="{56CE3EBB-44FE-4222-8047-999845D5B0F5}" type="presParOf" srcId="{CC007260-EE80-4FF4-84BB-D8E8A63B5A95}" destId="{4A496685-4A42-4839-9470-908B439208F5}" srcOrd="17" destOrd="0" presId="urn:microsoft.com/office/officeart/2005/8/layout/vList2"/>
    <dgm:cxn modelId="{140AFD76-0710-4141-B79E-FC06EBCFF6AE}" type="presParOf" srcId="{CC007260-EE80-4FF4-84BB-D8E8A63B5A95}" destId="{9CE4936A-2AC7-459B-9041-082DC660CDCF}" srcOrd="18" destOrd="0" presId="urn:microsoft.com/office/officeart/2005/8/layout/vList2"/>
    <dgm:cxn modelId="{5AA3A5A4-D3FA-4793-AA66-35658899CFB2}" type="presParOf" srcId="{CC007260-EE80-4FF4-84BB-D8E8A63B5A95}" destId="{7978C131-271E-41B0-ADBD-032C06329A85}" srcOrd="19" destOrd="0" presId="urn:microsoft.com/office/officeart/2005/8/layout/vList2"/>
    <dgm:cxn modelId="{9F4853F5-1B2D-49B3-B4DE-ACEC7293D145}" type="presParOf" srcId="{CC007260-EE80-4FF4-84BB-D8E8A63B5A95}" destId="{6C11B88A-7B98-400A-9AF4-1A2480139809}" srcOrd="2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424494-3D47-4FBB-B4FD-B046EB92D9DC}">
      <dsp:nvSpPr>
        <dsp:cNvPr id="0" name=""/>
        <dsp:cNvSpPr/>
      </dsp:nvSpPr>
      <dsp:spPr>
        <a:xfrm>
          <a:off x="0" y="71384"/>
          <a:ext cx="4754563" cy="43173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dirty="0"/>
            <a:t>INTRODUCTION</a:t>
          </a:r>
        </a:p>
      </dsp:txBody>
      <dsp:txXfrm>
        <a:off x="21075" y="92459"/>
        <a:ext cx="4712413" cy="389580"/>
      </dsp:txXfrm>
    </dsp:sp>
    <dsp:sp modelId="{FDBA7039-9341-46E7-8177-F250393C418D}">
      <dsp:nvSpPr>
        <dsp:cNvPr id="0" name=""/>
        <dsp:cNvSpPr/>
      </dsp:nvSpPr>
      <dsp:spPr>
        <a:xfrm>
          <a:off x="0" y="554954"/>
          <a:ext cx="4754563" cy="43173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dirty="0">
              <a:latin typeface="Century Gothic" panose="020B0502020202020204"/>
            </a:rPr>
            <a:t>PROBLEM STATEMENT</a:t>
          </a:r>
          <a:endParaRPr lang="en-US" sz="1800" kern="1200" dirty="0"/>
        </a:p>
      </dsp:txBody>
      <dsp:txXfrm>
        <a:off x="21075" y="576029"/>
        <a:ext cx="4712413" cy="389580"/>
      </dsp:txXfrm>
    </dsp:sp>
    <dsp:sp modelId="{5364A178-9611-44AE-97D5-FCBBC96D977F}">
      <dsp:nvSpPr>
        <dsp:cNvPr id="0" name=""/>
        <dsp:cNvSpPr/>
      </dsp:nvSpPr>
      <dsp:spPr>
        <a:xfrm>
          <a:off x="0" y="1038524"/>
          <a:ext cx="4754563" cy="43173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dirty="0">
              <a:latin typeface="Century Gothic" panose="020B0502020202020204"/>
            </a:rPr>
            <a:t>DESIGN THINKING</a:t>
          </a:r>
        </a:p>
      </dsp:txBody>
      <dsp:txXfrm>
        <a:off x="21075" y="1059599"/>
        <a:ext cx="4712413" cy="389580"/>
      </dsp:txXfrm>
    </dsp:sp>
    <dsp:sp modelId="{9FF99176-E61B-4583-B888-C6718A454B13}">
      <dsp:nvSpPr>
        <dsp:cNvPr id="0" name=""/>
        <dsp:cNvSpPr/>
      </dsp:nvSpPr>
      <dsp:spPr>
        <a:xfrm>
          <a:off x="0" y="1522094"/>
          <a:ext cx="4754563" cy="43173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dirty="0">
              <a:latin typeface="Century Gothic" panose="020B0502020202020204"/>
            </a:rPr>
            <a:t>PHASES OF DEVELOPMENT</a:t>
          </a:r>
        </a:p>
      </dsp:txBody>
      <dsp:txXfrm>
        <a:off x="21075" y="1543169"/>
        <a:ext cx="4712413" cy="389580"/>
      </dsp:txXfrm>
    </dsp:sp>
    <dsp:sp modelId="{5DBF8AA8-A12E-4EB2-84D7-362045FBA6EA}">
      <dsp:nvSpPr>
        <dsp:cNvPr id="0" name=""/>
        <dsp:cNvSpPr/>
      </dsp:nvSpPr>
      <dsp:spPr>
        <a:xfrm>
          <a:off x="0" y="2005664"/>
          <a:ext cx="4754563" cy="43173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dirty="0">
              <a:latin typeface="Century Gothic" panose="020B0502020202020204"/>
            </a:rPr>
            <a:t>DATASET USED</a:t>
          </a:r>
        </a:p>
      </dsp:txBody>
      <dsp:txXfrm>
        <a:off x="21075" y="2026739"/>
        <a:ext cx="4712413" cy="389580"/>
      </dsp:txXfrm>
    </dsp:sp>
    <dsp:sp modelId="{47752B11-1607-4CC3-BCBF-60627A0FEB5D}">
      <dsp:nvSpPr>
        <dsp:cNvPr id="0" name=""/>
        <dsp:cNvSpPr/>
      </dsp:nvSpPr>
      <dsp:spPr>
        <a:xfrm>
          <a:off x="0" y="2489234"/>
          <a:ext cx="4754563" cy="43173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dirty="0">
              <a:latin typeface="Century Gothic" panose="020B0502020202020204"/>
            </a:rPr>
            <a:t>DATA PREPROCESSING STEPS</a:t>
          </a:r>
        </a:p>
      </dsp:txBody>
      <dsp:txXfrm>
        <a:off x="21075" y="2510309"/>
        <a:ext cx="4712413" cy="389580"/>
      </dsp:txXfrm>
    </dsp:sp>
    <dsp:sp modelId="{89A4E07D-55D6-41BE-80FF-1C9D17B09A8A}">
      <dsp:nvSpPr>
        <dsp:cNvPr id="0" name=""/>
        <dsp:cNvSpPr/>
      </dsp:nvSpPr>
      <dsp:spPr>
        <a:xfrm>
          <a:off x="0" y="2972804"/>
          <a:ext cx="4754563" cy="43173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dirty="0">
              <a:latin typeface="Century Gothic" panose="020B0502020202020204"/>
            </a:rPr>
            <a:t>FEATURE EXTRACTION TECHNIQUES</a:t>
          </a:r>
        </a:p>
      </dsp:txBody>
      <dsp:txXfrm>
        <a:off x="21075" y="2993879"/>
        <a:ext cx="4712413" cy="389580"/>
      </dsp:txXfrm>
    </dsp:sp>
    <dsp:sp modelId="{9CB421B3-E8D4-46CA-9CFF-44EFBBF9594A}">
      <dsp:nvSpPr>
        <dsp:cNvPr id="0" name=""/>
        <dsp:cNvSpPr/>
      </dsp:nvSpPr>
      <dsp:spPr>
        <a:xfrm>
          <a:off x="0" y="3456375"/>
          <a:ext cx="4754563" cy="43173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dirty="0">
              <a:latin typeface="Century Gothic" panose="020B0502020202020204"/>
            </a:rPr>
            <a:t>MACHINE LEARNING ALGORITHM</a:t>
          </a:r>
        </a:p>
      </dsp:txBody>
      <dsp:txXfrm>
        <a:off x="21075" y="3477450"/>
        <a:ext cx="4712413" cy="389580"/>
      </dsp:txXfrm>
    </dsp:sp>
    <dsp:sp modelId="{5F00091C-73CE-47C4-BE3F-BC1DFB5D08AF}">
      <dsp:nvSpPr>
        <dsp:cNvPr id="0" name=""/>
        <dsp:cNvSpPr/>
      </dsp:nvSpPr>
      <dsp:spPr>
        <a:xfrm>
          <a:off x="0" y="3939945"/>
          <a:ext cx="4754563" cy="43173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dirty="0">
              <a:latin typeface="Century Gothic" panose="020B0502020202020204"/>
            </a:rPr>
            <a:t>MODEL TRAINING </a:t>
          </a:r>
          <a:endParaRPr lang="en-US" sz="1800" kern="1200" dirty="0"/>
        </a:p>
      </dsp:txBody>
      <dsp:txXfrm>
        <a:off x="21075" y="3961020"/>
        <a:ext cx="4712413" cy="389580"/>
      </dsp:txXfrm>
    </dsp:sp>
    <dsp:sp modelId="{9CE4936A-2AC7-459B-9041-082DC660CDCF}">
      <dsp:nvSpPr>
        <dsp:cNvPr id="0" name=""/>
        <dsp:cNvSpPr/>
      </dsp:nvSpPr>
      <dsp:spPr>
        <a:xfrm>
          <a:off x="0" y="4423515"/>
          <a:ext cx="4754563" cy="43173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dirty="0">
              <a:latin typeface="Century Gothic" panose="020B0502020202020204"/>
            </a:rPr>
            <a:t>EVALUATION METRICS</a:t>
          </a:r>
        </a:p>
      </dsp:txBody>
      <dsp:txXfrm>
        <a:off x="21075" y="4444590"/>
        <a:ext cx="4712413" cy="389580"/>
      </dsp:txXfrm>
    </dsp:sp>
    <dsp:sp modelId="{6C11B88A-7B98-400A-9AF4-1A2480139809}">
      <dsp:nvSpPr>
        <dsp:cNvPr id="0" name=""/>
        <dsp:cNvSpPr/>
      </dsp:nvSpPr>
      <dsp:spPr>
        <a:xfrm>
          <a:off x="0" y="4907085"/>
          <a:ext cx="4754563" cy="43173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dirty="0">
              <a:latin typeface="Century Gothic" panose="020B0502020202020204"/>
            </a:rPr>
            <a:t>CONCLUSON</a:t>
          </a:r>
        </a:p>
      </dsp:txBody>
      <dsp:txXfrm>
        <a:off x="21075" y="4928160"/>
        <a:ext cx="4712413" cy="38958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media/image1.wmf>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dirty="0"/>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47331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343967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dirty="0"/>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400704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8455427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dirty="0"/>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3363110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9632665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dirty="0"/>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661818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841086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6284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nchor="ct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47264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dirty="0"/>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950529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73488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55573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53344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75183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dirty="0"/>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49389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dirty="0"/>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57149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11/1/2023</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781040873"/>
      </p:ext>
    </p:extLst>
  </p:cSld>
  <p:clrMap bg1="dk1" tx1="lt1" bg2="dk2" tx2="lt2" accent1="accent1" accent2="accent2" accent3="accent3" accent4="accent4" accent5="accent5" accent6="accent6" hlink="hlink" folHlink="folHlink"/>
  <p:sldLayoutIdLst>
    <p:sldLayoutId id="2147484574" r:id="rId1"/>
    <p:sldLayoutId id="2147484575" r:id="rId2"/>
    <p:sldLayoutId id="2147484576" r:id="rId3"/>
    <p:sldLayoutId id="2147484577" r:id="rId4"/>
    <p:sldLayoutId id="2147484578" r:id="rId5"/>
    <p:sldLayoutId id="2147484579" r:id="rId6"/>
    <p:sldLayoutId id="2147484580" r:id="rId7"/>
    <p:sldLayoutId id="2147484581" r:id="rId8"/>
    <p:sldLayoutId id="2147484582" r:id="rId9"/>
    <p:sldLayoutId id="2147484583" r:id="rId10"/>
    <p:sldLayoutId id="2147484584" r:id="rId11"/>
    <p:sldLayoutId id="2147484585" r:id="rId12"/>
    <p:sldLayoutId id="2147484586" r:id="rId13"/>
    <p:sldLayoutId id="2147484587" r:id="rId14"/>
    <p:sldLayoutId id="2147484588" r:id="rId15"/>
    <p:sldLayoutId id="2147484589" r:id="rId16"/>
    <p:sldLayoutId id="2147484590"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1.wmf"/><Relationship Id="rId4" Type="http://schemas.openxmlformats.org/officeDocument/2006/relationships/package" Target="../embeddings/Microsoft_Excel_Macro-Enabled_Worksheet1.xlsm"/></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 xmlns:a16="http://schemas.microsoft.com/office/drawing/2014/main" id="{313BE87B-D7FD-4BF3-A7BC-511F522528C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 xmlns:a16="http://schemas.microsoft.com/office/drawing/2014/main" id="{035A481B-C639-4892-B0EF-4D8373A9B06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1"/>
            <a:ext cx="4639734"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 xmlns:a16="http://schemas.microsoft.com/office/drawing/2014/main" id="{052BD58B-6284-459E-9FF4-A97F3A56907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2"/>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59" name="Group 58">
            <a:extLst>
              <a:ext uri="{FF2B5EF4-FFF2-40B4-BE49-F238E27FC236}">
                <a16:creationId xmlns="" xmlns:a16="http://schemas.microsoft.com/office/drawing/2014/main" id="{AE589C21-CEDE-4D90-AC85-6E43B68D131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9206969" y="3449715"/>
            <a:ext cx="2981858" cy="3208867"/>
            <a:chOff x="9206969" y="2963333"/>
            <a:chExt cx="2981858" cy="3208867"/>
          </a:xfrm>
        </p:grpSpPr>
        <p:cxnSp>
          <p:nvCxnSpPr>
            <p:cNvPr id="60" name="Straight Connector 59">
              <a:extLst>
                <a:ext uri="{FF2B5EF4-FFF2-40B4-BE49-F238E27FC236}">
                  <a16:creationId xmlns="" xmlns:a16="http://schemas.microsoft.com/office/drawing/2014/main" id="{1F4121EC-0ADD-45C0-85F0-D49F67A3ED8B}"/>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 xmlns:a16="http://schemas.microsoft.com/office/drawing/2014/main" id="{422F012F-0680-4AEC-9884-BA712ED2B9E6}"/>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62" name="Straight Connector 61">
              <a:extLst>
                <a:ext uri="{FF2B5EF4-FFF2-40B4-BE49-F238E27FC236}">
                  <a16:creationId xmlns="" xmlns:a16="http://schemas.microsoft.com/office/drawing/2014/main" id="{FA5CEDFE-9EC8-436B-AE10-F85A847783A2}"/>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 xmlns:a16="http://schemas.microsoft.com/office/drawing/2014/main" id="{29C70031-55D8-483B-8452-A6B809D0AC84}"/>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 xmlns:a16="http://schemas.microsoft.com/office/drawing/2014/main" id="{E24F1E16-B0BE-4400-9A10-95BB1D52CCD2}"/>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ctrTitle"/>
          </p:nvPr>
        </p:nvSpPr>
        <p:spPr>
          <a:xfrm>
            <a:off x="5116738" y="700175"/>
            <a:ext cx="6159273" cy="4495801"/>
          </a:xfrm>
        </p:spPr>
        <p:txBody>
          <a:bodyPr anchor="ctr">
            <a:normAutofit/>
          </a:bodyPr>
          <a:lstStyle/>
          <a:p>
            <a:r>
              <a:rPr lang="en-US" sz="5400">
                <a:solidFill>
                  <a:srgbClr val="FFFFFF"/>
                </a:solidFill>
              </a:rPr>
              <a:t>Applied data science</a:t>
            </a:r>
          </a:p>
        </p:txBody>
      </p:sp>
      <p:sp>
        <p:nvSpPr>
          <p:cNvPr id="3" name="Subtitle 2"/>
          <p:cNvSpPr>
            <a:spLocks noGrp="1"/>
          </p:cNvSpPr>
          <p:nvPr>
            <p:ph type="subTitle" idx="1"/>
          </p:nvPr>
        </p:nvSpPr>
        <p:spPr>
          <a:xfrm>
            <a:off x="1698171" y="685798"/>
            <a:ext cx="2502578" cy="4495801"/>
          </a:xfrm>
        </p:spPr>
        <p:txBody>
          <a:bodyPr anchor="ctr">
            <a:normAutofit/>
          </a:bodyPr>
          <a:lstStyle/>
          <a:p>
            <a:pPr algn="r"/>
            <a:r>
              <a:rPr lang="en-US" dirty="0">
                <a:solidFill>
                  <a:srgbClr val="FFFFFF"/>
                </a:solidFill>
                <a:latin typeface="Microsoft JhengHei"/>
                <a:ea typeface="Microsoft JhengHei"/>
              </a:rPr>
              <a:t>SRINIVASAN.C</a:t>
            </a:r>
          </a:p>
          <a:p>
            <a:pPr algn="r"/>
            <a:r>
              <a:rPr lang="en-US" dirty="0">
                <a:solidFill>
                  <a:srgbClr val="FFFFFF"/>
                </a:solidFill>
                <a:latin typeface="Microsoft JhengHei"/>
                <a:ea typeface="Microsoft JhengHei"/>
              </a:rPr>
              <a:t>VVCET</a:t>
            </a:r>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0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par>
                                <p:cTn id="13" presetID="10" presetClass="entr" presetSubtype="0" fill="hold" grpId="0" nodeType="withEffect">
                                  <p:stCondLst>
                                    <p:cond delay="500"/>
                                  </p:stCondLst>
                                  <p:iterate>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662F1B6-4D0D-D472-85B6-BD4B137031BD}"/>
              </a:ext>
            </a:extLst>
          </p:cNvPr>
          <p:cNvSpPr>
            <a:spLocks noGrp="1"/>
          </p:cNvSpPr>
          <p:nvPr>
            <p:ph type="ctrTitle"/>
          </p:nvPr>
        </p:nvSpPr>
        <p:spPr>
          <a:xfrm>
            <a:off x="191842" y="398584"/>
            <a:ext cx="7053019" cy="1113692"/>
          </a:xfrm>
        </p:spPr>
        <p:txBody>
          <a:bodyPr>
            <a:normAutofit/>
          </a:bodyPr>
          <a:lstStyle/>
          <a:p>
            <a:r>
              <a:rPr lang="en-US" sz="5000" dirty="0">
                <a:solidFill>
                  <a:schemeClr val="bg1"/>
                </a:solidFill>
                <a:latin typeface="Times New Roman"/>
                <a:cs typeface="Times New Roman"/>
              </a:rPr>
              <a:t>            Data set used</a:t>
            </a:r>
          </a:p>
        </p:txBody>
      </p:sp>
      <p:sp>
        <p:nvSpPr>
          <p:cNvPr id="7" name="Subtitle 6"/>
          <p:cNvSpPr>
            <a:spLocks noGrp="1"/>
          </p:cNvSpPr>
          <p:nvPr>
            <p:ph type="subTitle" idx="1"/>
          </p:nvPr>
        </p:nvSpPr>
        <p:spPr>
          <a:xfrm>
            <a:off x="813166" y="2413651"/>
            <a:ext cx="6400800" cy="1947333"/>
          </a:xfrm>
        </p:spPr>
        <p:txBody>
          <a:bodyPr/>
          <a:lstStyle/>
          <a:p>
            <a:r>
              <a:rPr lang="en-US" dirty="0" smtClean="0">
                <a:latin typeface="Constantia" pitchFamily="18" charset="0"/>
              </a:rPr>
              <a:t>The Electricity Price Prediction datasets in below the Excel sheet:</a:t>
            </a:r>
            <a:endParaRPr lang="en-US" dirty="0">
              <a:latin typeface="Constantia" pitchFamily="18" charset="0"/>
            </a:endParaRPr>
          </a:p>
        </p:txBody>
      </p:sp>
      <p:graphicFrame>
        <p:nvGraphicFramePr>
          <p:cNvPr id="6" name="Content Placeholder 5"/>
          <p:cNvGraphicFramePr>
            <a:graphicFrameLocks noGrp="1" noChangeAspect="1"/>
          </p:cNvGraphicFramePr>
          <p:nvPr>
            <p:ph idx="4294967295"/>
            <p:extLst>
              <p:ext uri="{D42A27DB-BD31-4B8C-83A1-F6EECF244321}">
                <p14:modId xmlns:p14="http://schemas.microsoft.com/office/powerpoint/2010/main" val="47366774"/>
              </p:ext>
            </p:extLst>
          </p:nvPr>
        </p:nvGraphicFramePr>
        <p:xfrm>
          <a:off x="2508738" y="3282463"/>
          <a:ext cx="2215661" cy="1758460"/>
        </p:xfrm>
        <a:graphic>
          <a:graphicData uri="http://schemas.openxmlformats.org/presentationml/2006/ole">
            <mc:AlternateContent xmlns:mc="http://schemas.openxmlformats.org/markup-compatibility/2006">
              <mc:Choice xmlns:v="urn:schemas-microsoft-com:vml" Requires="v">
                <p:oleObj spid="_x0000_s1037" name="Macro-Enabled Worksheet" showAsIcon="1" r:id="rId4" imgW="914400" imgH="771480" progId="Excel.SheetMacroEnabled.12">
                  <p:embed/>
                </p:oleObj>
              </mc:Choice>
              <mc:Fallback>
                <p:oleObj name="Macro-Enabled Worksheet" showAsIcon="1" r:id="rId4" imgW="914400" imgH="771480" progId="Excel.SheetMacroEnabled.12">
                  <p:embed/>
                  <p:pic>
                    <p:nvPicPr>
                      <p:cNvPr id="0" name=""/>
                      <p:cNvPicPr/>
                      <p:nvPr/>
                    </p:nvPicPr>
                    <p:blipFill>
                      <a:blip r:embed="rId5"/>
                      <a:stretch>
                        <a:fillRect/>
                      </a:stretch>
                    </p:blipFill>
                    <p:spPr>
                      <a:xfrm>
                        <a:off x="2508738" y="3282463"/>
                        <a:ext cx="2215661" cy="1758460"/>
                      </a:xfrm>
                      <a:prstGeom prst="rect">
                        <a:avLst/>
                      </a:prstGeom>
                    </p:spPr>
                  </p:pic>
                </p:oleObj>
              </mc:Fallback>
            </mc:AlternateContent>
          </a:graphicData>
        </a:graphic>
      </p:graphicFrame>
    </p:spTree>
    <p:extLst>
      <p:ext uri="{BB962C8B-B14F-4D97-AF65-F5344CB8AC3E}">
        <p14:creationId xmlns:p14="http://schemas.microsoft.com/office/powerpoint/2010/main" val="172492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 xmlns:a16="http://schemas.microsoft.com/office/drawing/2014/main" id="{71C7C126-3337-6052-12A1-54D855A1F897}"/>
              </a:ext>
            </a:extLst>
          </p:cNvPr>
          <p:cNvSpPr>
            <a:spLocks noGrp="1"/>
          </p:cNvSpPr>
          <p:nvPr>
            <p:ph type="body" idx="1"/>
          </p:nvPr>
        </p:nvSpPr>
        <p:spPr/>
        <p:txBody>
          <a:bodyPr/>
          <a:lstStyle/>
          <a:p>
            <a:r>
              <a:rPr lang="en-US" dirty="0"/>
              <a:t>TIME</a:t>
            </a:r>
          </a:p>
        </p:txBody>
      </p:sp>
      <p:pic>
        <p:nvPicPr>
          <p:cNvPr id="7" name="Content Placeholder 6" descr="A graph with text and numbers&#10;&#10;Description automatically generated">
            <a:extLst>
              <a:ext uri="{FF2B5EF4-FFF2-40B4-BE49-F238E27FC236}">
                <a16:creationId xmlns="" xmlns:a16="http://schemas.microsoft.com/office/drawing/2014/main" id="{6420FB25-708C-A1FC-BD6F-046052F89477}"/>
              </a:ext>
            </a:extLst>
          </p:cNvPr>
          <p:cNvPicPr>
            <a:picLocks noGrp="1" noChangeAspect="1"/>
          </p:cNvPicPr>
          <p:nvPr>
            <p:ph sz="half" idx="2"/>
          </p:nvPr>
        </p:nvPicPr>
        <p:blipFill>
          <a:blip r:embed="rId2"/>
          <a:stretch>
            <a:fillRect/>
          </a:stretch>
        </p:blipFill>
        <p:spPr>
          <a:xfrm>
            <a:off x="90662" y="1478704"/>
            <a:ext cx="5635924" cy="5058340"/>
          </a:xfrm>
        </p:spPr>
      </p:pic>
      <p:sp>
        <p:nvSpPr>
          <p:cNvPr id="5" name="Text Placeholder 4">
            <a:extLst>
              <a:ext uri="{FF2B5EF4-FFF2-40B4-BE49-F238E27FC236}">
                <a16:creationId xmlns="" xmlns:a16="http://schemas.microsoft.com/office/drawing/2014/main" id="{2709C373-C241-0F7B-3087-752815ED830E}"/>
              </a:ext>
            </a:extLst>
          </p:cNvPr>
          <p:cNvSpPr>
            <a:spLocks noGrp="1"/>
          </p:cNvSpPr>
          <p:nvPr>
            <p:ph type="body" sz="quarter" idx="3"/>
          </p:nvPr>
        </p:nvSpPr>
        <p:spPr/>
        <p:txBody>
          <a:bodyPr/>
          <a:lstStyle/>
          <a:p>
            <a:r>
              <a:rPr lang="en-US" dirty="0"/>
              <a:t>#GENERATION BIOMASS</a:t>
            </a:r>
          </a:p>
        </p:txBody>
      </p:sp>
      <p:pic>
        <p:nvPicPr>
          <p:cNvPr id="8" name="Content Placeholder 7" descr="A graph with blue bars and green text&#10;&#10;Description automatically generated">
            <a:extLst>
              <a:ext uri="{FF2B5EF4-FFF2-40B4-BE49-F238E27FC236}">
                <a16:creationId xmlns="" xmlns:a16="http://schemas.microsoft.com/office/drawing/2014/main" id="{8854E0ED-88AA-5D39-1009-F3CDEC4FC147}"/>
              </a:ext>
            </a:extLst>
          </p:cNvPr>
          <p:cNvPicPr>
            <a:picLocks noGrp="1" noChangeAspect="1"/>
          </p:cNvPicPr>
          <p:nvPr>
            <p:ph sz="quarter" idx="4"/>
          </p:nvPr>
        </p:nvPicPr>
        <p:blipFill>
          <a:blip r:embed="rId3"/>
          <a:stretch>
            <a:fillRect/>
          </a:stretch>
        </p:blipFill>
        <p:spPr>
          <a:xfrm>
            <a:off x="5917887" y="1477825"/>
            <a:ext cx="5856692" cy="5115050"/>
          </a:xfrm>
        </p:spPr>
      </p:pic>
    </p:spTree>
    <p:extLst>
      <p:ext uri="{BB962C8B-B14F-4D97-AF65-F5344CB8AC3E}">
        <p14:creationId xmlns:p14="http://schemas.microsoft.com/office/powerpoint/2010/main" val="42732198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 xmlns:a16="http://schemas.microsoft.com/office/drawing/2014/main" id="{5560C84E-208B-2729-9A4F-9FE2E84B4E38}"/>
              </a:ext>
            </a:extLst>
          </p:cNvPr>
          <p:cNvSpPr>
            <a:spLocks noGrp="1"/>
          </p:cNvSpPr>
          <p:nvPr>
            <p:ph type="body" idx="1"/>
          </p:nvPr>
        </p:nvSpPr>
        <p:spPr/>
        <p:txBody>
          <a:bodyPr/>
          <a:lstStyle/>
          <a:p>
            <a:r>
              <a:rPr lang="en-US" dirty="0"/>
              <a:t>#Generation fossil brown coal</a:t>
            </a:r>
          </a:p>
        </p:txBody>
      </p:sp>
      <p:pic>
        <p:nvPicPr>
          <p:cNvPr id="7" name="Content Placeholder 6" descr="A graph of a graph with blue and green bars">
            <a:extLst>
              <a:ext uri="{FF2B5EF4-FFF2-40B4-BE49-F238E27FC236}">
                <a16:creationId xmlns="" xmlns:a16="http://schemas.microsoft.com/office/drawing/2014/main" id="{0913A2E7-8CA2-B505-743A-C0B3C635B250}"/>
              </a:ext>
            </a:extLst>
          </p:cNvPr>
          <p:cNvPicPr>
            <a:picLocks noGrp="1" noChangeAspect="1"/>
          </p:cNvPicPr>
          <p:nvPr>
            <p:ph sz="half" idx="2"/>
          </p:nvPr>
        </p:nvPicPr>
        <p:blipFill>
          <a:blip r:embed="rId2"/>
          <a:stretch>
            <a:fillRect/>
          </a:stretch>
        </p:blipFill>
        <p:spPr>
          <a:xfrm>
            <a:off x="105039" y="1475285"/>
            <a:ext cx="5520906" cy="4245667"/>
          </a:xfrm>
        </p:spPr>
      </p:pic>
      <p:sp>
        <p:nvSpPr>
          <p:cNvPr id="5" name="Text Placeholder 4">
            <a:extLst>
              <a:ext uri="{FF2B5EF4-FFF2-40B4-BE49-F238E27FC236}">
                <a16:creationId xmlns="" xmlns:a16="http://schemas.microsoft.com/office/drawing/2014/main" id="{E53F0D7E-DBA0-9E76-4D1C-02C43B0D6762}"/>
              </a:ext>
            </a:extLst>
          </p:cNvPr>
          <p:cNvSpPr>
            <a:spLocks noGrp="1"/>
          </p:cNvSpPr>
          <p:nvPr>
            <p:ph type="body" sz="quarter" idx="3"/>
          </p:nvPr>
        </p:nvSpPr>
        <p:spPr/>
        <p:txBody>
          <a:bodyPr/>
          <a:lstStyle/>
          <a:p>
            <a:r>
              <a:rPr lang="en-US" dirty="0"/>
              <a:t>#Generation fossil coal-derived gas</a:t>
            </a:r>
          </a:p>
        </p:txBody>
      </p:sp>
      <p:pic>
        <p:nvPicPr>
          <p:cNvPr id="8" name="Content Placeholder 7" descr="A graph with text and numbers&#10;&#10;Description automatically generated">
            <a:extLst>
              <a:ext uri="{FF2B5EF4-FFF2-40B4-BE49-F238E27FC236}">
                <a16:creationId xmlns="" xmlns:a16="http://schemas.microsoft.com/office/drawing/2014/main" id="{B543C913-A088-1025-6A51-6731B8C3849A}"/>
              </a:ext>
            </a:extLst>
          </p:cNvPr>
          <p:cNvPicPr>
            <a:picLocks noGrp="1" noChangeAspect="1"/>
          </p:cNvPicPr>
          <p:nvPr>
            <p:ph sz="quarter" idx="4"/>
          </p:nvPr>
        </p:nvPicPr>
        <p:blipFill>
          <a:blip r:embed="rId3"/>
          <a:stretch>
            <a:fillRect/>
          </a:stretch>
        </p:blipFill>
        <p:spPr>
          <a:xfrm>
            <a:off x="5927630" y="1476793"/>
            <a:ext cx="6096000" cy="4168207"/>
          </a:xfrm>
        </p:spPr>
      </p:pic>
    </p:spTree>
    <p:extLst>
      <p:ext uri="{BB962C8B-B14F-4D97-AF65-F5344CB8AC3E}">
        <p14:creationId xmlns:p14="http://schemas.microsoft.com/office/powerpoint/2010/main" val="1673905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 xmlns:a16="http://schemas.microsoft.com/office/drawing/2014/main" id="{A0B73800-DDAB-0326-D8E6-2A7FC793AFED}"/>
              </a:ext>
            </a:extLst>
          </p:cNvPr>
          <p:cNvSpPr>
            <a:spLocks noGrp="1"/>
          </p:cNvSpPr>
          <p:nvPr>
            <p:ph type="body" idx="1"/>
          </p:nvPr>
        </p:nvSpPr>
        <p:spPr/>
        <p:txBody>
          <a:bodyPr/>
          <a:lstStyle/>
          <a:p>
            <a:r>
              <a:rPr lang="en-US" dirty="0"/>
              <a:t>#Generation fossil gas</a:t>
            </a:r>
          </a:p>
        </p:txBody>
      </p:sp>
      <p:pic>
        <p:nvPicPr>
          <p:cNvPr id="7" name="Content Placeholder 6" descr="A screenshot of a computer&#10;&#10;Description automatically generated">
            <a:extLst>
              <a:ext uri="{FF2B5EF4-FFF2-40B4-BE49-F238E27FC236}">
                <a16:creationId xmlns="" xmlns:a16="http://schemas.microsoft.com/office/drawing/2014/main" id="{667E5F37-28A3-138E-7E1F-790F8B2E9E64}"/>
              </a:ext>
            </a:extLst>
          </p:cNvPr>
          <p:cNvPicPr>
            <a:picLocks noGrp="1" noChangeAspect="1"/>
          </p:cNvPicPr>
          <p:nvPr>
            <p:ph sz="half" idx="2"/>
          </p:nvPr>
        </p:nvPicPr>
        <p:blipFill>
          <a:blip r:embed="rId2"/>
          <a:stretch>
            <a:fillRect/>
          </a:stretch>
        </p:blipFill>
        <p:spPr>
          <a:xfrm>
            <a:off x="105039" y="1436270"/>
            <a:ext cx="5564038" cy="4553736"/>
          </a:xfrm>
        </p:spPr>
      </p:pic>
      <p:sp>
        <p:nvSpPr>
          <p:cNvPr id="5" name="Text Placeholder 4">
            <a:extLst>
              <a:ext uri="{FF2B5EF4-FFF2-40B4-BE49-F238E27FC236}">
                <a16:creationId xmlns="" xmlns:a16="http://schemas.microsoft.com/office/drawing/2014/main" id="{7AC2C220-9C4F-8267-58EA-900692E0DEC4}"/>
              </a:ext>
            </a:extLst>
          </p:cNvPr>
          <p:cNvSpPr>
            <a:spLocks noGrp="1"/>
          </p:cNvSpPr>
          <p:nvPr>
            <p:ph type="body" sz="quarter" idx="3"/>
          </p:nvPr>
        </p:nvSpPr>
        <p:spPr/>
        <p:txBody>
          <a:bodyPr/>
          <a:lstStyle/>
          <a:p>
            <a:r>
              <a:rPr lang="en-US" dirty="0"/>
              <a:t>#Generation fossil hard coal</a:t>
            </a:r>
          </a:p>
        </p:txBody>
      </p:sp>
      <p:pic>
        <p:nvPicPr>
          <p:cNvPr id="8" name="Content Placeholder 7" descr="A graph of a graph&#10;&#10;Description automatically generated">
            <a:extLst>
              <a:ext uri="{FF2B5EF4-FFF2-40B4-BE49-F238E27FC236}">
                <a16:creationId xmlns="" xmlns:a16="http://schemas.microsoft.com/office/drawing/2014/main" id="{A2E9A43B-D5F4-B821-3875-B943816FE68A}"/>
              </a:ext>
            </a:extLst>
          </p:cNvPr>
          <p:cNvPicPr>
            <a:picLocks noGrp="1" noChangeAspect="1"/>
          </p:cNvPicPr>
          <p:nvPr>
            <p:ph sz="quarter" idx="4"/>
          </p:nvPr>
        </p:nvPicPr>
        <p:blipFill>
          <a:blip r:embed="rId3"/>
          <a:stretch>
            <a:fillRect/>
          </a:stretch>
        </p:blipFill>
        <p:spPr>
          <a:xfrm>
            <a:off x="5942007" y="1440629"/>
            <a:ext cx="5837208" cy="4556837"/>
          </a:xfrm>
        </p:spPr>
      </p:pic>
    </p:spTree>
    <p:extLst>
      <p:ext uri="{BB962C8B-B14F-4D97-AF65-F5344CB8AC3E}">
        <p14:creationId xmlns:p14="http://schemas.microsoft.com/office/powerpoint/2010/main" val="6992883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 xmlns:a16="http://schemas.microsoft.com/office/drawing/2014/main" id="{B652A6AE-6DD5-C4EF-53B3-1CAFE10FDFA8}"/>
              </a:ext>
            </a:extLst>
          </p:cNvPr>
          <p:cNvSpPr>
            <a:spLocks noGrp="1"/>
          </p:cNvSpPr>
          <p:nvPr>
            <p:ph type="body" idx="1"/>
          </p:nvPr>
        </p:nvSpPr>
        <p:spPr/>
        <p:txBody>
          <a:bodyPr/>
          <a:lstStyle/>
          <a:p>
            <a:r>
              <a:rPr lang="en-US" dirty="0"/>
              <a:t>#Generation fossil oil</a:t>
            </a:r>
          </a:p>
        </p:txBody>
      </p:sp>
      <p:pic>
        <p:nvPicPr>
          <p:cNvPr id="7" name="Content Placeholder 6" descr="A graph of a number of blue and green bars&#10;&#10;Description automatically generated">
            <a:extLst>
              <a:ext uri="{FF2B5EF4-FFF2-40B4-BE49-F238E27FC236}">
                <a16:creationId xmlns="" xmlns:a16="http://schemas.microsoft.com/office/drawing/2014/main" id="{593F5FF8-6901-AED9-7B1E-C8BA17588C2B}"/>
              </a:ext>
            </a:extLst>
          </p:cNvPr>
          <p:cNvPicPr>
            <a:picLocks noGrp="1" noChangeAspect="1"/>
          </p:cNvPicPr>
          <p:nvPr>
            <p:ph sz="half" idx="2"/>
          </p:nvPr>
        </p:nvPicPr>
        <p:blipFill>
          <a:blip r:embed="rId2"/>
          <a:stretch>
            <a:fillRect/>
          </a:stretch>
        </p:blipFill>
        <p:spPr>
          <a:xfrm>
            <a:off x="105039" y="1399969"/>
            <a:ext cx="5348378" cy="4468187"/>
          </a:xfrm>
        </p:spPr>
      </p:pic>
      <p:sp>
        <p:nvSpPr>
          <p:cNvPr id="5" name="Text Placeholder 4">
            <a:extLst>
              <a:ext uri="{FF2B5EF4-FFF2-40B4-BE49-F238E27FC236}">
                <a16:creationId xmlns="" xmlns:a16="http://schemas.microsoft.com/office/drawing/2014/main" id="{9C253864-D3E9-6598-1753-91FA83367DDF}"/>
              </a:ext>
            </a:extLst>
          </p:cNvPr>
          <p:cNvSpPr>
            <a:spLocks noGrp="1"/>
          </p:cNvSpPr>
          <p:nvPr>
            <p:ph type="body" sz="quarter" idx="3"/>
          </p:nvPr>
        </p:nvSpPr>
        <p:spPr/>
        <p:txBody>
          <a:bodyPr/>
          <a:lstStyle/>
          <a:p>
            <a:r>
              <a:rPr lang="en-US" dirty="0"/>
              <a:t>#Generation fossil oil shale</a:t>
            </a:r>
          </a:p>
        </p:txBody>
      </p:sp>
      <p:pic>
        <p:nvPicPr>
          <p:cNvPr id="8" name="Content Placeholder 7">
            <a:extLst>
              <a:ext uri="{FF2B5EF4-FFF2-40B4-BE49-F238E27FC236}">
                <a16:creationId xmlns="" xmlns:a16="http://schemas.microsoft.com/office/drawing/2014/main" id="{5AF5F2A4-14D9-A091-6355-4D233AEBE2CC}"/>
              </a:ext>
            </a:extLst>
          </p:cNvPr>
          <p:cNvPicPr>
            <a:picLocks noGrp="1" noChangeAspect="1"/>
          </p:cNvPicPr>
          <p:nvPr>
            <p:ph sz="quarter" idx="4"/>
          </p:nvPr>
        </p:nvPicPr>
        <p:blipFill>
          <a:blip r:embed="rId3"/>
          <a:stretch>
            <a:fillRect/>
          </a:stretch>
        </p:blipFill>
        <p:spPr>
          <a:xfrm>
            <a:off x="5841365" y="1402591"/>
            <a:ext cx="6096000" cy="4474762"/>
          </a:xfrm>
        </p:spPr>
      </p:pic>
    </p:spTree>
    <p:extLst>
      <p:ext uri="{BB962C8B-B14F-4D97-AF65-F5344CB8AC3E}">
        <p14:creationId xmlns:p14="http://schemas.microsoft.com/office/powerpoint/2010/main" val="1338927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 xmlns:a16="http://schemas.microsoft.com/office/drawing/2014/main" id="{EFFC7169-99B8-B217-3E0F-CB43E2491228}"/>
              </a:ext>
            </a:extLst>
          </p:cNvPr>
          <p:cNvSpPr>
            <a:spLocks noGrp="1"/>
          </p:cNvSpPr>
          <p:nvPr>
            <p:ph type="body" idx="1"/>
          </p:nvPr>
        </p:nvSpPr>
        <p:spPr/>
        <p:txBody>
          <a:bodyPr/>
          <a:lstStyle/>
          <a:p>
            <a:r>
              <a:rPr lang="en-US" dirty="0"/>
              <a:t>#Generation fossil peat</a:t>
            </a:r>
          </a:p>
        </p:txBody>
      </p:sp>
      <p:pic>
        <p:nvPicPr>
          <p:cNvPr id="7" name="Content Placeholder 6" descr="A graph with text and numbers&#10;&#10;Description automatically generated">
            <a:extLst>
              <a:ext uri="{FF2B5EF4-FFF2-40B4-BE49-F238E27FC236}">
                <a16:creationId xmlns="" xmlns:a16="http://schemas.microsoft.com/office/drawing/2014/main" id="{9B0D46F5-D860-2EF0-BC31-818D43695D13}"/>
              </a:ext>
            </a:extLst>
          </p:cNvPr>
          <p:cNvPicPr>
            <a:picLocks noGrp="1" noChangeAspect="1"/>
          </p:cNvPicPr>
          <p:nvPr>
            <p:ph sz="half" idx="2"/>
          </p:nvPr>
        </p:nvPicPr>
        <p:blipFill>
          <a:blip r:embed="rId2"/>
          <a:stretch>
            <a:fillRect/>
          </a:stretch>
        </p:blipFill>
        <p:spPr>
          <a:xfrm>
            <a:off x="105039" y="1381896"/>
            <a:ext cx="5564038" cy="4964407"/>
          </a:xfrm>
        </p:spPr>
      </p:pic>
      <p:sp>
        <p:nvSpPr>
          <p:cNvPr id="5" name="Text Placeholder 4">
            <a:extLst>
              <a:ext uri="{FF2B5EF4-FFF2-40B4-BE49-F238E27FC236}">
                <a16:creationId xmlns="" xmlns:a16="http://schemas.microsoft.com/office/drawing/2014/main" id="{8F35577C-3C49-8203-6C07-55DFA13E16F8}"/>
              </a:ext>
            </a:extLst>
          </p:cNvPr>
          <p:cNvSpPr>
            <a:spLocks noGrp="1"/>
          </p:cNvSpPr>
          <p:nvPr>
            <p:ph type="body" sz="quarter" idx="3"/>
          </p:nvPr>
        </p:nvSpPr>
        <p:spPr/>
        <p:txBody>
          <a:bodyPr/>
          <a:lstStyle/>
          <a:p>
            <a:r>
              <a:rPr lang="en-US" dirty="0"/>
              <a:t>#Generation geothermal</a:t>
            </a:r>
          </a:p>
        </p:txBody>
      </p:sp>
      <p:pic>
        <p:nvPicPr>
          <p:cNvPr id="8" name="Content Placeholder 7" descr="A graph with text and numbers&#10;&#10;Description automatically generated">
            <a:extLst>
              <a:ext uri="{FF2B5EF4-FFF2-40B4-BE49-F238E27FC236}">
                <a16:creationId xmlns="" xmlns:a16="http://schemas.microsoft.com/office/drawing/2014/main" id="{F34EE745-24A4-D199-97A2-F66A2D638202}"/>
              </a:ext>
            </a:extLst>
          </p:cNvPr>
          <p:cNvPicPr>
            <a:picLocks noGrp="1" noChangeAspect="1"/>
          </p:cNvPicPr>
          <p:nvPr>
            <p:ph sz="quarter" idx="4"/>
          </p:nvPr>
        </p:nvPicPr>
        <p:blipFill>
          <a:blip r:embed="rId3"/>
          <a:stretch>
            <a:fillRect/>
          </a:stretch>
        </p:blipFill>
        <p:spPr>
          <a:xfrm>
            <a:off x="5999516" y="1384437"/>
            <a:ext cx="5319623" cy="4956769"/>
          </a:xfrm>
        </p:spPr>
      </p:pic>
    </p:spTree>
    <p:extLst>
      <p:ext uri="{BB962C8B-B14F-4D97-AF65-F5344CB8AC3E}">
        <p14:creationId xmlns:p14="http://schemas.microsoft.com/office/powerpoint/2010/main" val="20768891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D79B7436-0513-CD49-099C-E6C33E4E9E3D}"/>
              </a:ext>
            </a:extLst>
          </p:cNvPr>
          <p:cNvSpPr>
            <a:spLocks noGrp="1"/>
          </p:cNvSpPr>
          <p:nvPr>
            <p:ph type="title"/>
          </p:nvPr>
        </p:nvSpPr>
        <p:spPr>
          <a:xfrm>
            <a:off x="1834919" y="685800"/>
            <a:ext cx="3705269" cy="5308599"/>
          </a:xfrm>
        </p:spPr>
        <p:txBody>
          <a:bodyPr>
            <a:normAutofit/>
          </a:bodyPr>
          <a:lstStyle/>
          <a:p>
            <a:r>
              <a:rPr lang="en-US" sz="3200" dirty="0">
                <a:solidFill>
                  <a:srgbClr val="FFFFFF"/>
                </a:solidFill>
              </a:rPr>
              <a:t>DATA PREPROCESSING STEPS</a:t>
            </a:r>
          </a:p>
        </p:txBody>
      </p:sp>
      <p:sp>
        <p:nvSpPr>
          <p:cNvPr id="3" name="Content Placeholder 2">
            <a:extLst>
              <a:ext uri="{FF2B5EF4-FFF2-40B4-BE49-F238E27FC236}">
                <a16:creationId xmlns="" xmlns:a16="http://schemas.microsoft.com/office/drawing/2014/main" id="{09F28FE8-00C3-C6B9-4FEC-B109674C6C4D}"/>
              </a:ext>
            </a:extLst>
          </p:cNvPr>
          <p:cNvSpPr>
            <a:spLocks noGrp="1"/>
          </p:cNvSpPr>
          <p:nvPr>
            <p:ph idx="1"/>
          </p:nvPr>
        </p:nvSpPr>
        <p:spPr>
          <a:xfrm>
            <a:off x="6516553" y="685800"/>
            <a:ext cx="4754563" cy="5410200"/>
          </a:xfrm>
        </p:spPr>
        <p:txBody>
          <a:bodyPr vert="horz" lIns="91440" tIns="45720" rIns="91440" bIns="45720" rtlCol="0" anchor="t">
            <a:normAutofit lnSpcReduction="10000"/>
          </a:bodyPr>
          <a:lstStyle/>
          <a:p>
            <a:r>
              <a:rPr lang="en-US" sz="2400" b="1" dirty="0">
                <a:solidFill>
                  <a:schemeClr val="tx1"/>
                </a:solidFill>
                <a:latin typeface="Consolas"/>
                <a:ea typeface="+mn-lt"/>
                <a:cs typeface="+mn-lt"/>
              </a:rPr>
              <a:t>Data cleaning:</a:t>
            </a:r>
            <a:r>
              <a:rPr lang="en-US" sz="2400" dirty="0">
                <a:solidFill>
                  <a:schemeClr val="tx1"/>
                </a:solidFill>
                <a:latin typeface="Consolas"/>
                <a:ea typeface="+mn-lt"/>
                <a:cs typeface="+mn-lt"/>
              </a:rPr>
              <a:t> </a:t>
            </a:r>
            <a:r>
              <a:rPr lang="en-US" dirty="0">
                <a:solidFill>
                  <a:schemeClr val="tx1"/>
                </a:solidFill>
                <a:latin typeface="Consolas"/>
                <a:ea typeface="+mn-lt"/>
                <a:cs typeface="+mn-lt"/>
              </a:rPr>
              <a:t>Handling missing values, outliers, and erroneous data points.</a:t>
            </a:r>
            <a:endParaRPr lang="en-US">
              <a:solidFill>
                <a:schemeClr val="tx1"/>
              </a:solidFill>
              <a:latin typeface="Consolas"/>
            </a:endParaRPr>
          </a:p>
          <a:p>
            <a:pPr>
              <a:buClr>
                <a:srgbClr val="FFFFFF"/>
              </a:buClr>
            </a:pPr>
            <a:r>
              <a:rPr lang="en-US" sz="2400" b="1" dirty="0">
                <a:solidFill>
                  <a:schemeClr val="tx1"/>
                </a:solidFill>
                <a:latin typeface="Consolas"/>
                <a:ea typeface="+mn-lt"/>
                <a:cs typeface="+mn-lt"/>
              </a:rPr>
              <a:t>Data normalization or scaling</a:t>
            </a:r>
            <a:r>
              <a:rPr lang="en-US" sz="2400" dirty="0">
                <a:solidFill>
                  <a:schemeClr val="tx1"/>
                </a:solidFill>
                <a:latin typeface="Consolas"/>
                <a:ea typeface="+mn-lt"/>
                <a:cs typeface="+mn-lt"/>
              </a:rPr>
              <a:t>:</a:t>
            </a:r>
            <a:r>
              <a:rPr lang="en-US" dirty="0">
                <a:solidFill>
                  <a:schemeClr val="tx1"/>
                </a:solidFill>
                <a:latin typeface="Consolas"/>
                <a:ea typeface="+mn-lt"/>
                <a:cs typeface="+mn-lt"/>
              </a:rPr>
              <a:t> Scaling numerical features to have a consistent range (e.g., using min-max scaling or z-score normalization).</a:t>
            </a:r>
            <a:endParaRPr lang="en-US">
              <a:solidFill>
                <a:schemeClr val="tx1"/>
              </a:solidFill>
              <a:latin typeface="Consolas"/>
            </a:endParaRPr>
          </a:p>
          <a:p>
            <a:pPr>
              <a:buClr>
                <a:srgbClr val="FFFFFF"/>
              </a:buClr>
            </a:pPr>
            <a:r>
              <a:rPr lang="en-US" sz="2400" b="1" dirty="0">
                <a:solidFill>
                  <a:schemeClr val="tx1"/>
                </a:solidFill>
                <a:latin typeface="Consolas"/>
                <a:ea typeface="+mn-lt"/>
                <a:cs typeface="+mn-lt"/>
              </a:rPr>
              <a:t>Feature engineering:</a:t>
            </a:r>
            <a:r>
              <a:rPr lang="en-US" dirty="0">
                <a:solidFill>
                  <a:schemeClr val="tx1"/>
                </a:solidFill>
                <a:latin typeface="Consolas"/>
                <a:ea typeface="+mn-lt"/>
                <a:cs typeface="+mn-lt"/>
              </a:rPr>
              <a:t> Creating new features based on domain knowledge. For example, you can calculate rolling averages or cumulative statistics for certain variables.</a:t>
            </a:r>
            <a:endParaRPr lang="en-US">
              <a:solidFill>
                <a:schemeClr val="tx1"/>
              </a:solidFill>
              <a:latin typeface="Consolas"/>
            </a:endParaRPr>
          </a:p>
          <a:p>
            <a:pPr>
              <a:buClr>
                <a:srgbClr val="FFFFFF"/>
              </a:buClr>
            </a:pPr>
            <a:endParaRPr lang="en-US" dirty="0">
              <a:solidFill>
                <a:schemeClr val="tx1"/>
              </a:solidFill>
              <a:latin typeface="Consolas"/>
            </a:endParaRPr>
          </a:p>
        </p:txBody>
      </p:sp>
    </p:spTree>
    <p:extLst>
      <p:ext uri="{BB962C8B-B14F-4D97-AF65-F5344CB8AC3E}">
        <p14:creationId xmlns:p14="http://schemas.microsoft.com/office/powerpoint/2010/main" val="31643351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 xmlns:a16="http://schemas.microsoft.com/office/drawing/2014/main" id="{FCD2AE6D-0DDC-5F7C-BE02-22B70FAB5AE1}"/>
              </a:ext>
            </a:extLst>
          </p:cNvPr>
          <p:cNvSpPr>
            <a:spLocks noGrp="1"/>
          </p:cNvSpPr>
          <p:nvPr>
            <p:ph idx="1"/>
          </p:nvPr>
        </p:nvSpPr>
        <p:spPr>
          <a:xfrm>
            <a:off x="1441346" y="700177"/>
            <a:ext cx="9829770" cy="5410200"/>
          </a:xfrm>
        </p:spPr>
        <p:txBody>
          <a:bodyPr>
            <a:normAutofit/>
          </a:bodyPr>
          <a:lstStyle/>
          <a:p>
            <a:r>
              <a:rPr lang="en-US" sz="2400" b="1" dirty="0">
                <a:solidFill>
                  <a:schemeClr val="tx1"/>
                </a:solidFill>
                <a:latin typeface="Consolas"/>
                <a:ea typeface="+mn-lt"/>
                <a:cs typeface="+mn-lt"/>
              </a:rPr>
              <a:t>Time-series decomposition:</a:t>
            </a:r>
            <a:r>
              <a:rPr lang="en-US" dirty="0">
                <a:solidFill>
                  <a:schemeClr val="tx1"/>
                </a:solidFill>
                <a:latin typeface="Consolas"/>
                <a:ea typeface="+mn-lt"/>
                <a:cs typeface="+mn-lt"/>
              </a:rPr>
              <a:t> Separating the data into trend, seasonal, and residual components using methods like seasonal decomposition of time series (STL).</a:t>
            </a:r>
            <a:endParaRPr lang="en-US" dirty="0">
              <a:solidFill>
                <a:schemeClr val="tx1"/>
              </a:solidFill>
              <a:latin typeface="Consolas"/>
            </a:endParaRPr>
          </a:p>
          <a:p>
            <a:pPr>
              <a:buClr>
                <a:srgbClr val="FFFFFF"/>
              </a:buClr>
            </a:pPr>
            <a:r>
              <a:rPr lang="en-US" sz="2400" b="1" dirty="0">
                <a:solidFill>
                  <a:schemeClr val="tx1"/>
                </a:solidFill>
                <a:latin typeface="Consolas"/>
                <a:ea typeface="+mn-lt"/>
                <a:cs typeface="+mn-lt"/>
              </a:rPr>
              <a:t>Lag features:</a:t>
            </a:r>
            <a:r>
              <a:rPr lang="en-US" dirty="0">
                <a:solidFill>
                  <a:schemeClr val="tx1"/>
                </a:solidFill>
                <a:latin typeface="Consolas"/>
                <a:ea typeface="+mn-lt"/>
                <a:cs typeface="+mn-lt"/>
              </a:rPr>
              <a:t> Creating lagged variables (e.g., past electricity prices) to capture temporal dependencies.</a:t>
            </a:r>
            <a:endParaRPr lang="en-US" dirty="0">
              <a:solidFill>
                <a:schemeClr val="tx1"/>
              </a:solidFill>
              <a:latin typeface="Consolas"/>
            </a:endParaRPr>
          </a:p>
          <a:p>
            <a:pPr>
              <a:buClr>
                <a:srgbClr val="FFFFFF"/>
              </a:buClr>
            </a:pPr>
            <a:r>
              <a:rPr lang="en-US" sz="2400" b="1" dirty="0">
                <a:solidFill>
                  <a:schemeClr val="tx1"/>
                </a:solidFill>
                <a:latin typeface="Consolas"/>
                <a:ea typeface="+mn-lt"/>
                <a:cs typeface="+mn-lt"/>
              </a:rPr>
              <a:t>Categorical encoding:</a:t>
            </a:r>
            <a:r>
              <a:rPr lang="en-US" dirty="0">
                <a:solidFill>
                  <a:schemeClr val="tx1"/>
                </a:solidFill>
                <a:latin typeface="Consolas"/>
                <a:ea typeface="+mn-lt"/>
                <a:cs typeface="+mn-lt"/>
              </a:rPr>
              <a:t> Converting categorical variables (e.g., day of the week) into numerical form, typically using one-hot encoding.</a:t>
            </a:r>
            <a:endParaRPr lang="en-US">
              <a:solidFill>
                <a:schemeClr val="tx1"/>
              </a:solidFill>
              <a:latin typeface="Consolas"/>
            </a:endParaRPr>
          </a:p>
          <a:p>
            <a:pPr>
              <a:buClr>
                <a:srgbClr val="FFFFFF"/>
              </a:buClr>
            </a:pPr>
            <a:endParaRPr lang="en-US" dirty="0">
              <a:solidFill>
                <a:schemeClr val="tx1"/>
              </a:solidFill>
              <a:latin typeface="Consolas"/>
            </a:endParaRPr>
          </a:p>
        </p:txBody>
      </p:sp>
    </p:spTree>
    <p:extLst>
      <p:ext uri="{BB962C8B-B14F-4D97-AF65-F5344CB8AC3E}">
        <p14:creationId xmlns:p14="http://schemas.microsoft.com/office/powerpoint/2010/main" val="1822316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F02A144C-59A1-4A01-4C25-661C3D854EFA}"/>
              </a:ext>
            </a:extLst>
          </p:cNvPr>
          <p:cNvSpPr>
            <a:spLocks noGrp="1"/>
          </p:cNvSpPr>
          <p:nvPr>
            <p:ph type="title"/>
          </p:nvPr>
        </p:nvSpPr>
        <p:spPr>
          <a:xfrm>
            <a:off x="1834919" y="685800"/>
            <a:ext cx="3705269" cy="5308599"/>
          </a:xfrm>
        </p:spPr>
        <p:txBody>
          <a:bodyPr>
            <a:normAutofit/>
          </a:bodyPr>
          <a:lstStyle/>
          <a:p>
            <a:r>
              <a:rPr lang="en-US" sz="3200" dirty="0">
                <a:solidFill>
                  <a:srgbClr val="FFFFFF"/>
                </a:solidFill>
              </a:rPr>
              <a:t>FEATURE EXTRACTION TECHNIQUES</a:t>
            </a:r>
          </a:p>
        </p:txBody>
      </p:sp>
      <p:sp>
        <p:nvSpPr>
          <p:cNvPr id="3" name="Content Placeholder 2">
            <a:extLst>
              <a:ext uri="{FF2B5EF4-FFF2-40B4-BE49-F238E27FC236}">
                <a16:creationId xmlns="" xmlns:a16="http://schemas.microsoft.com/office/drawing/2014/main" id="{7FFBB950-D852-DB67-4D52-C6BC8426C030}"/>
              </a:ext>
            </a:extLst>
          </p:cNvPr>
          <p:cNvSpPr>
            <a:spLocks noGrp="1"/>
          </p:cNvSpPr>
          <p:nvPr>
            <p:ph idx="1"/>
          </p:nvPr>
        </p:nvSpPr>
        <p:spPr>
          <a:xfrm>
            <a:off x="6516553" y="685800"/>
            <a:ext cx="4754563" cy="5410200"/>
          </a:xfrm>
        </p:spPr>
        <p:txBody>
          <a:bodyPr vert="horz" lIns="91440" tIns="45720" rIns="91440" bIns="45720" rtlCol="0" anchor="t">
            <a:normAutofit fontScale="92500" lnSpcReduction="10000"/>
          </a:bodyPr>
          <a:lstStyle/>
          <a:p>
            <a:r>
              <a:rPr lang="en-US" dirty="0">
                <a:solidFill>
                  <a:schemeClr val="tx1"/>
                </a:solidFill>
                <a:latin typeface="Consolas"/>
                <a:ea typeface="+mn-lt"/>
                <a:cs typeface="+mn-lt"/>
              </a:rPr>
              <a:t>Feature extraction is crucial for improving the performance of electricity price prediction models. Here are some common feature extraction techniques:</a:t>
            </a:r>
          </a:p>
          <a:p>
            <a:pPr>
              <a:buClr>
                <a:srgbClr val="FFFFFF"/>
              </a:buClr>
            </a:pPr>
            <a:r>
              <a:rPr lang="en-US" sz="2400" b="1" dirty="0">
                <a:solidFill>
                  <a:schemeClr val="tx1"/>
                </a:solidFill>
                <a:latin typeface="Consolas"/>
                <a:ea typeface="+mn-lt"/>
                <a:cs typeface="+mn-lt"/>
              </a:rPr>
              <a:t>Time-based features:</a:t>
            </a:r>
            <a:r>
              <a:rPr lang="en-US" dirty="0">
                <a:solidFill>
                  <a:schemeClr val="tx1"/>
                </a:solidFill>
                <a:latin typeface="Consolas"/>
                <a:ea typeface="+mn-lt"/>
                <a:cs typeface="+mn-lt"/>
              </a:rPr>
              <a:t> Extract features related to time and date, such as hour of the day, day of the week, month, and year. These can capture daily, weekly, and seasonal patterns.</a:t>
            </a:r>
            <a:endParaRPr lang="en-US">
              <a:solidFill>
                <a:schemeClr val="tx1"/>
              </a:solidFill>
              <a:latin typeface="Consolas"/>
            </a:endParaRPr>
          </a:p>
          <a:p>
            <a:pPr>
              <a:buClr>
                <a:srgbClr val="FFFFFF"/>
              </a:buClr>
            </a:pPr>
            <a:r>
              <a:rPr lang="en-US" sz="2400" b="1" dirty="0">
                <a:solidFill>
                  <a:schemeClr val="tx1"/>
                </a:solidFill>
                <a:latin typeface="Consolas"/>
                <a:ea typeface="+mn-lt"/>
                <a:cs typeface="+mn-lt"/>
              </a:rPr>
              <a:t>Lag features:</a:t>
            </a:r>
            <a:r>
              <a:rPr lang="en-US" dirty="0">
                <a:solidFill>
                  <a:schemeClr val="tx1"/>
                </a:solidFill>
                <a:latin typeface="Consolas"/>
                <a:ea typeface="+mn-lt"/>
                <a:cs typeface="+mn-lt"/>
              </a:rPr>
              <a:t> Include lagged variables, which represent past values of the target variable (past electricity prices) or other relevant features. These can capture auto-regressive behavior in the data.</a:t>
            </a:r>
            <a:endParaRPr lang="en-US">
              <a:solidFill>
                <a:schemeClr val="tx1"/>
              </a:solidFill>
              <a:latin typeface="Consolas"/>
            </a:endParaRPr>
          </a:p>
          <a:p>
            <a:pPr>
              <a:buClr>
                <a:srgbClr val="FFFFFF"/>
              </a:buClr>
            </a:pPr>
            <a:endParaRPr lang="en-US" dirty="0">
              <a:solidFill>
                <a:schemeClr val="tx1"/>
              </a:solidFill>
              <a:latin typeface="Consolas"/>
            </a:endParaRPr>
          </a:p>
          <a:p>
            <a:pPr>
              <a:buClr>
                <a:srgbClr val="FFFFFF"/>
              </a:buClr>
            </a:pPr>
            <a:endParaRPr lang="en-US" dirty="0">
              <a:solidFill>
                <a:schemeClr val="tx1"/>
              </a:solidFill>
              <a:latin typeface="Consolas"/>
            </a:endParaRPr>
          </a:p>
        </p:txBody>
      </p:sp>
    </p:spTree>
    <p:extLst>
      <p:ext uri="{BB962C8B-B14F-4D97-AF65-F5344CB8AC3E}">
        <p14:creationId xmlns:p14="http://schemas.microsoft.com/office/powerpoint/2010/main" val="265266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 xmlns:a16="http://schemas.microsoft.com/office/drawing/2014/main" id="{40525D80-B32F-99A1-1988-0F8F4260225D}"/>
              </a:ext>
            </a:extLst>
          </p:cNvPr>
          <p:cNvSpPr>
            <a:spLocks noGrp="1"/>
          </p:cNvSpPr>
          <p:nvPr>
            <p:ph idx="1"/>
          </p:nvPr>
        </p:nvSpPr>
        <p:spPr>
          <a:xfrm>
            <a:off x="1498855" y="685800"/>
            <a:ext cx="9772261" cy="5410200"/>
          </a:xfrm>
        </p:spPr>
        <p:txBody>
          <a:bodyPr vert="horz" lIns="91440" tIns="45720" rIns="91440" bIns="45720" rtlCol="0" anchor="ctr">
            <a:normAutofit/>
          </a:bodyPr>
          <a:lstStyle/>
          <a:p>
            <a:r>
              <a:rPr lang="en-US" sz="2400" b="1" dirty="0">
                <a:solidFill>
                  <a:schemeClr val="tx1"/>
                </a:solidFill>
                <a:latin typeface="Consolas"/>
                <a:ea typeface="+mn-lt"/>
                <a:cs typeface="+mn-lt"/>
              </a:rPr>
              <a:t>Rolling statistics: </a:t>
            </a:r>
            <a:r>
              <a:rPr lang="en-US" dirty="0">
                <a:solidFill>
                  <a:schemeClr val="tx1"/>
                </a:solidFill>
                <a:latin typeface="Consolas"/>
                <a:ea typeface="+mn-lt"/>
                <a:cs typeface="+mn-lt"/>
              </a:rPr>
              <a:t>Compute rolling statistics, such as moving averages, moving sums, or standard deviations, to capture trends and fluctuations in the data.</a:t>
            </a:r>
            <a:endParaRPr lang="en-US" dirty="0">
              <a:solidFill>
                <a:schemeClr val="tx1"/>
              </a:solidFill>
              <a:latin typeface="Consolas"/>
            </a:endParaRPr>
          </a:p>
          <a:p>
            <a:pPr>
              <a:buClr>
                <a:srgbClr val="FFFFFF"/>
              </a:buClr>
            </a:pPr>
            <a:r>
              <a:rPr lang="en-US" sz="2400" b="1" dirty="0">
                <a:solidFill>
                  <a:schemeClr val="tx1"/>
                </a:solidFill>
                <a:latin typeface="Consolas"/>
                <a:ea typeface="+mn-lt"/>
                <a:cs typeface="+mn-lt"/>
              </a:rPr>
              <a:t>Weather-related features:</a:t>
            </a:r>
            <a:r>
              <a:rPr lang="en-US" dirty="0">
                <a:solidFill>
                  <a:schemeClr val="tx1"/>
                </a:solidFill>
                <a:latin typeface="Consolas"/>
                <a:ea typeface="+mn-lt"/>
                <a:cs typeface="+mn-lt"/>
              </a:rPr>
              <a:t> Incorporate weather data by extracting relevant features such as temperature, humidity, wind speed, and solar radiation. These can help account for the impact of weather on electricity prices.</a:t>
            </a:r>
            <a:endParaRPr lang="en-US" dirty="0">
              <a:solidFill>
                <a:schemeClr val="tx1"/>
              </a:solidFill>
              <a:latin typeface="Consolas"/>
            </a:endParaRPr>
          </a:p>
          <a:p>
            <a:pPr>
              <a:buClr>
                <a:srgbClr val="FFFFFF"/>
              </a:buClr>
            </a:pPr>
            <a:r>
              <a:rPr lang="en-US" sz="2400" b="1" dirty="0">
                <a:solidFill>
                  <a:schemeClr val="tx1"/>
                </a:solidFill>
                <a:latin typeface="Consolas"/>
                <a:ea typeface="+mn-lt"/>
                <a:cs typeface="+mn-lt"/>
              </a:rPr>
              <a:t>Economic indicators:</a:t>
            </a:r>
            <a:r>
              <a:rPr lang="en-US" dirty="0">
                <a:solidFill>
                  <a:schemeClr val="tx1"/>
                </a:solidFill>
                <a:latin typeface="Consolas"/>
                <a:ea typeface="+mn-lt"/>
                <a:cs typeface="+mn-lt"/>
              </a:rPr>
              <a:t> Include features related to economic data, such as fuel prices, GDP, and inflation, which can influence energy prices.</a:t>
            </a:r>
            <a:endParaRPr lang="en-US">
              <a:solidFill>
                <a:schemeClr val="tx1"/>
              </a:solidFill>
              <a:latin typeface="Consolas"/>
            </a:endParaRPr>
          </a:p>
          <a:p>
            <a:pPr>
              <a:buClr>
                <a:srgbClr val="FFFFFF"/>
              </a:buClr>
            </a:pPr>
            <a:r>
              <a:rPr lang="en-US" sz="2400" b="1" dirty="0">
                <a:solidFill>
                  <a:schemeClr val="tx1"/>
                </a:solidFill>
                <a:latin typeface="Consolas"/>
                <a:ea typeface="+mn-lt"/>
                <a:cs typeface="+mn-lt"/>
              </a:rPr>
              <a:t>Market-related features:</a:t>
            </a:r>
            <a:r>
              <a:rPr lang="en-US" dirty="0">
                <a:solidFill>
                  <a:schemeClr val="tx1"/>
                </a:solidFill>
                <a:latin typeface="Consolas"/>
                <a:ea typeface="+mn-lt"/>
                <a:cs typeface="+mn-lt"/>
              </a:rPr>
              <a:t> Incorporate data on supply and demand, transmission capacity, and market conditions. This can capture factors like generator availability and grid congestion.</a:t>
            </a:r>
            <a:endParaRPr lang="en-US">
              <a:solidFill>
                <a:schemeClr val="tx1"/>
              </a:solidFill>
              <a:latin typeface="Consolas"/>
            </a:endParaRPr>
          </a:p>
          <a:p>
            <a:pPr>
              <a:buClr>
                <a:srgbClr val="FFFFFF"/>
              </a:buClr>
            </a:pPr>
            <a:endParaRPr lang="en-US" dirty="0">
              <a:solidFill>
                <a:schemeClr val="tx1"/>
              </a:solidFill>
              <a:latin typeface="Consolas"/>
            </a:endParaRPr>
          </a:p>
        </p:txBody>
      </p:sp>
    </p:spTree>
    <p:extLst>
      <p:ext uri="{BB962C8B-B14F-4D97-AF65-F5344CB8AC3E}">
        <p14:creationId xmlns:p14="http://schemas.microsoft.com/office/powerpoint/2010/main" val="3723495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38" name="Group 37">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39" name="Rectangle 3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1948C245-D3F5-957C-25FD-A8EFCFD0504C}"/>
              </a:ext>
            </a:extLst>
          </p:cNvPr>
          <p:cNvSpPr>
            <a:spLocks noGrp="1"/>
          </p:cNvSpPr>
          <p:nvPr>
            <p:ph type="title"/>
          </p:nvPr>
        </p:nvSpPr>
        <p:spPr>
          <a:xfrm>
            <a:off x="1834919" y="685800"/>
            <a:ext cx="3705269" cy="5308599"/>
          </a:xfrm>
        </p:spPr>
        <p:txBody>
          <a:bodyPr>
            <a:normAutofit/>
          </a:bodyPr>
          <a:lstStyle/>
          <a:p>
            <a:r>
              <a:rPr lang="en-US" sz="3200" dirty="0">
                <a:solidFill>
                  <a:srgbClr val="FFFFFF"/>
                </a:solidFill>
              </a:rPr>
              <a:t>Electricity price prediction</a:t>
            </a:r>
          </a:p>
        </p:txBody>
      </p:sp>
      <p:graphicFrame>
        <p:nvGraphicFramePr>
          <p:cNvPr id="40" name="Content Placeholder 2">
            <a:extLst>
              <a:ext uri="{FF2B5EF4-FFF2-40B4-BE49-F238E27FC236}">
                <a16:creationId xmlns="" xmlns:a16="http://schemas.microsoft.com/office/drawing/2014/main" id="{FA8A2E79-7A03-B108-7CC9-265C0AD06785}"/>
              </a:ext>
            </a:extLst>
          </p:cNvPr>
          <p:cNvGraphicFramePr>
            <a:graphicFrameLocks noGrp="1"/>
          </p:cNvGraphicFramePr>
          <p:nvPr>
            <p:ph idx="1"/>
            <p:extLst>
              <p:ext uri="{D42A27DB-BD31-4B8C-83A1-F6EECF244321}">
                <p14:modId xmlns:p14="http://schemas.microsoft.com/office/powerpoint/2010/main" val="2746090509"/>
              </p:ext>
            </p:extLst>
          </p:nvPr>
        </p:nvGraphicFramePr>
        <p:xfrm>
          <a:off x="6516553" y="728932"/>
          <a:ext cx="4754563" cy="5410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786372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2D363F9E-82EF-9200-E9DF-C2CA4C6E1FD9}"/>
              </a:ext>
            </a:extLst>
          </p:cNvPr>
          <p:cNvSpPr>
            <a:spLocks noGrp="1"/>
          </p:cNvSpPr>
          <p:nvPr>
            <p:ph type="title"/>
          </p:nvPr>
        </p:nvSpPr>
        <p:spPr>
          <a:xfrm>
            <a:off x="1834919" y="685800"/>
            <a:ext cx="3705269" cy="5308599"/>
          </a:xfrm>
        </p:spPr>
        <p:txBody>
          <a:bodyPr>
            <a:normAutofit/>
          </a:bodyPr>
          <a:lstStyle/>
          <a:p>
            <a:r>
              <a:rPr lang="en-US" sz="3200" dirty="0">
                <a:solidFill>
                  <a:srgbClr val="FFFFFF"/>
                </a:solidFill>
              </a:rPr>
              <a:t>MACHINE LEARNING ALGORITHM</a:t>
            </a:r>
          </a:p>
        </p:txBody>
      </p:sp>
      <p:sp>
        <p:nvSpPr>
          <p:cNvPr id="3" name="Content Placeholder 2">
            <a:extLst>
              <a:ext uri="{FF2B5EF4-FFF2-40B4-BE49-F238E27FC236}">
                <a16:creationId xmlns="" xmlns:a16="http://schemas.microsoft.com/office/drawing/2014/main" id="{FC089783-12B5-F673-DBA5-D02AA99761F7}"/>
              </a:ext>
            </a:extLst>
          </p:cNvPr>
          <p:cNvSpPr>
            <a:spLocks noGrp="1"/>
          </p:cNvSpPr>
          <p:nvPr>
            <p:ph idx="1"/>
          </p:nvPr>
        </p:nvSpPr>
        <p:spPr>
          <a:xfrm>
            <a:off x="6516553" y="685800"/>
            <a:ext cx="4754563" cy="5410200"/>
          </a:xfrm>
        </p:spPr>
        <p:txBody>
          <a:bodyPr vert="horz" lIns="91440" tIns="45720" rIns="91440" bIns="45720" rtlCol="0" anchor="ctr">
            <a:noAutofit/>
          </a:bodyPr>
          <a:lstStyle/>
          <a:p>
            <a:r>
              <a:rPr lang="en-US" dirty="0">
                <a:solidFill>
                  <a:schemeClr val="tx1"/>
                </a:solidFill>
                <a:latin typeface="Consolas"/>
                <a:ea typeface="+mn-lt"/>
                <a:cs typeface="+mn-lt"/>
              </a:rPr>
              <a:t>Here are some commonly used machine learning algorithms for electricity price prediction:</a:t>
            </a:r>
          </a:p>
          <a:p>
            <a:pPr>
              <a:buClr>
                <a:srgbClr val="FFFFFF"/>
              </a:buClr>
            </a:pPr>
            <a:r>
              <a:rPr lang="en-US" sz="2400" b="1" dirty="0">
                <a:solidFill>
                  <a:schemeClr val="tx1"/>
                </a:solidFill>
                <a:latin typeface="Consolas"/>
                <a:ea typeface="+mn-lt"/>
                <a:cs typeface="+mn-lt"/>
              </a:rPr>
              <a:t>ARIMA (</a:t>
            </a:r>
            <a:r>
              <a:rPr lang="en-US" sz="2400" b="1" err="1">
                <a:solidFill>
                  <a:schemeClr val="tx1"/>
                </a:solidFill>
                <a:latin typeface="Consolas"/>
                <a:ea typeface="+mn-lt"/>
                <a:cs typeface="+mn-lt"/>
              </a:rPr>
              <a:t>AutoRegressive</a:t>
            </a:r>
            <a:r>
              <a:rPr lang="en-US" sz="2400" b="1" dirty="0">
                <a:solidFill>
                  <a:schemeClr val="tx1"/>
                </a:solidFill>
                <a:latin typeface="Consolas"/>
                <a:ea typeface="+mn-lt"/>
                <a:cs typeface="+mn-lt"/>
              </a:rPr>
              <a:t> Integrated Moving Average)</a:t>
            </a:r>
            <a:r>
              <a:rPr lang="en-US" sz="2400" dirty="0">
                <a:solidFill>
                  <a:schemeClr val="tx1"/>
                </a:solidFill>
                <a:latin typeface="Consolas"/>
                <a:ea typeface="+mn-lt"/>
                <a:cs typeface="+mn-lt"/>
              </a:rPr>
              <a:t>:</a:t>
            </a:r>
            <a:endParaRPr lang="en-US" sz="2400">
              <a:solidFill>
                <a:schemeClr val="tx1"/>
              </a:solidFill>
              <a:latin typeface="Consolas"/>
            </a:endParaRPr>
          </a:p>
          <a:p>
            <a:pPr>
              <a:buClr>
                <a:srgbClr val="FFFFFF"/>
              </a:buClr>
            </a:pPr>
            <a:r>
              <a:rPr lang="en-US" dirty="0">
                <a:solidFill>
                  <a:schemeClr val="tx1"/>
                </a:solidFill>
                <a:latin typeface="Consolas"/>
                <a:ea typeface="+mn-lt"/>
                <a:cs typeface="+mn-lt"/>
              </a:rPr>
              <a:t>ARIMA is a classic time series forecasting method that is well-suited for univariate time series data, such as historical electricity price data. It can capture seasonality and trends in the data.</a:t>
            </a:r>
            <a:endParaRPr lang="en-US">
              <a:solidFill>
                <a:schemeClr val="tx1"/>
              </a:solidFill>
              <a:latin typeface="Consolas"/>
            </a:endParaRPr>
          </a:p>
          <a:p>
            <a:pPr>
              <a:buClr>
                <a:srgbClr val="FFFFFF"/>
              </a:buClr>
            </a:pPr>
            <a:endParaRPr lang="en-US" dirty="0">
              <a:solidFill>
                <a:schemeClr val="tx1"/>
              </a:solidFill>
              <a:latin typeface="Consolas"/>
            </a:endParaRPr>
          </a:p>
        </p:txBody>
      </p:sp>
    </p:spTree>
    <p:extLst>
      <p:ext uri="{BB962C8B-B14F-4D97-AF65-F5344CB8AC3E}">
        <p14:creationId xmlns:p14="http://schemas.microsoft.com/office/powerpoint/2010/main" val="23571582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 xmlns:a16="http://schemas.microsoft.com/office/drawing/2014/main" id="{2ED06FCE-D1E0-71B9-A242-D9E33B615D57}"/>
              </a:ext>
            </a:extLst>
          </p:cNvPr>
          <p:cNvSpPr>
            <a:spLocks noGrp="1"/>
          </p:cNvSpPr>
          <p:nvPr>
            <p:ph idx="1"/>
          </p:nvPr>
        </p:nvSpPr>
        <p:spPr>
          <a:xfrm>
            <a:off x="1441346" y="1030857"/>
            <a:ext cx="9829770" cy="5410200"/>
          </a:xfrm>
        </p:spPr>
        <p:txBody>
          <a:bodyPr vert="horz" lIns="91440" tIns="45720" rIns="91440" bIns="45720" rtlCol="0" anchor="ctr">
            <a:noAutofit/>
          </a:bodyPr>
          <a:lstStyle/>
          <a:p>
            <a:r>
              <a:rPr lang="en-US" sz="2400" b="1" dirty="0">
                <a:solidFill>
                  <a:schemeClr val="tx1"/>
                </a:solidFill>
                <a:latin typeface="Consolas"/>
                <a:ea typeface="+mn-lt"/>
                <a:cs typeface="+mn-lt"/>
              </a:rPr>
              <a:t>LSTM (Long Short-Term Memory)</a:t>
            </a:r>
            <a:r>
              <a:rPr lang="en-US" sz="2400" dirty="0">
                <a:solidFill>
                  <a:schemeClr val="tx1"/>
                </a:solidFill>
                <a:latin typeface="Consolas"/>
                <a:ea typeface="+mn-lt"/>
                <a:cs typeface="+mn-lt"/>
              </a:rPr>
              <a:t>:</a:t>
            </a:r>
            <a:endParaRPr lang="en-US" sz="2400">
              <a:solidFill>
                <a:schemeClr val="tx1"/>
              </a:solidFill>
              <a:latin typeface="Consolas"/>
            </a:endParaRPr>
          </a:p>
          <a:p>
            <a:pPr lvl="1">
              <a:buClr>
                <a:srgbClr val="FFFFFF"/>
              </a:buClr>
            </a:pPr>
            <a:r>
              <a:rPr lang="en-US" sz="2000" dirty="0">
                <a:solidFill>
                  <a:schemeClr val="tx1"/>
                </a:solidFill>
                <a:latin typeface="Consolas"/>
                <a:ea typeface="+mn-lt"/>
                <a:cs typeface="+mn-lt"/>
              </a:rPr>
              <a:t>LSTM is a type of recurrent neural network (RNN) that is excellent for capturing long-term dependencies in time series data. It is particularly effective when dealing with sequences of data, making it suitable for time series forecasting tasks like electricity price prediction.</a:t>
            </a:r>
            <a:endParaRPr lang="en-US" sz="2000">
              <a:solidFill>
                <a:schemeClr val="tx1"/>
              </a:solidFill>
              <a:latin typeface="Consolas"/>
            </a:endParaRPr>
          </a:p>
          <a:p>
            <a:pPr>
              <a:buClr>
                <a:srgbClr val="FFFFFF"/>
              </a:buClr>
            </a:pPr>
            <a:r>
              <a:rPr lang="en-US" sz="2400" b="1" dirty="0">
                <a:solidFill>
                  <a:schemeClr val="tx1"/>
                </a:solidFill>
                <a:latin typeface="Consolas"/>
                <a:ea typeface="+mn-lt"/>
                <a:cs typeface="+mn-lt"/>
              </a:rPr>
              <a:t>Prophet:</a:t>
            </a:r>
            <a:endParaRPr lang="en-US" sz="2400" b="1">
              <a:solidFill>
                <a:schemeClr val="tx1"/>
              </a:solidFill>
              <a:latin typeface="Consolas"/>
            </a:endParaRPr>
          </a:p>
          <a:p>
            <a:pPr lvl="1">
              <a:buClr>
                <a:srgbClr val="FFFFFF"/>
              </a:buClr>
            </a:pPr>
            <a:r>
              <a:rPr lang="en-US" sz="2000" dirty="0">
                <a:solidFill>
                  <a:schemeClr val="tx1"/>
                </a:solidFill>
                <a:latin typeface="Consolas"/>
                <a:ea typeface="+mn-lt"/>
                <a:cs typeface="+mn-lt"/>
              </a:rPr>
              <a:t>Prophet is a forecasting tool developed by Facebook that is designed for time series data with daily observations that display patterns on different time scales. It is especially useful for handling holidays and special events that can impact electricity prices.</a:t>
            </a:r>
            <a:endParaRPr lang="en-US" sz="2000">
              <a:solidFill>
                <a:schemeClr val="tx1"/>
              </a:solidFill>
              <a:latin typeface="Consolas"/>
            </a:endParaRPr>
          </a:p>
          <a:p>
            <a:pPr>
              <a:buClr>
                <a:srgbClr val="FFFFFF"/>
              </a:buClr>
            </a:pPr>
            <a:r>
              <a:rPr lang="en-US" sz="2400" b="1" err="1">
                <a:solidFill>
                  <a:schemeClr val="tx1"/>
                </a:solidFill>
                <a:latin typeface="Consolas"/>
                <a:ea typeface="+mn-lt"/>
                <a:cs typeface="+mn-lt"/>
              </a:rPr>
              <a:t>XGBoost</a:t>
            </a:r>
            <a:r>
              <a:rPr lang="en-US" sz="2400" dirty="0">
                <a:solidFill>
                  <a:schemeClr val="tx1"/>
                </a:solidFill>
                <a:latin typeface="Consolas"/>
                <a:ea typeface="+mn-lt"/>
                <a:cs typeface="+mn-lt"/>
              </a:rPr>
              <a:t>:</a:t>
            </a:r>
            <a:endParaRPr lang="en-US" sz="2400">
              <a:solidFill>
                <a:schemeClr val="tx1"/>
              </a:solidFill>
              <a:latin typeface="Consolas"/>
            </a:endParaRPr>
          </a:p>
          <a:p>
            <a:pPr lvl="1">
              <a:buClr>
                <a:srgbClr val="FFFFFF"/>
              </a:buClr>
            </a:pPr>
            <a:r>
              <a:rPr lang="en-US" sz="2000" err="1">
                <a:solidFill>
                  <a:schemeClr val="tx1"/>
                </a:solidFill>
                <a:latin typeface="Consolas"/>
                <a:ea typeface="+mn-lt"/>
                <a:cs typeface="+mn-lt"/>
              </a:rPr>
              <a:t>XGBoost</a:t>
            </a:r>
            <a:r>
              <a:rPr lang="en-US" sz="2000" dirty="0">
                <a:solidFill>
                  <a:schemeClr val="tx1"/>
                </a:solidFill>
                <a:latin typeface="Consolas"/>
                <a:ea typeface="+mn-lt"/>
                <a:cs typeface="+mn-lt"/>
              </a:rPr>
              <a:t> is an ensemble learning algorithm, specifically a gradient boosting method, that is highly effective for structured data. It can capture complex relationships between features and provide accurate predictions for electricity prices.</a:t>
            </a:r>
            <a:endParaRPr lang="en-US" sz="2000">
              <a:solidFill>
                <a:schemeClr val="tx1"/>
              </a:solidFill>
              <a:latin typeface="Consolas"/>
            </a:endParaRPr>
          </a:p>
          <a:p>
            <a:pPr>
              <a:buClr>
                <a:srgbClr val="FFFFFF"/>
              </a:buClr>
            </a:pPr>
            <a:endParaRPr lang="en-US" dirty="0">
              <a:solidFill>
                <a:schemeClr val="tx1"/>
              </a:solidFill>
              <a:latin typeface="Consolas"/>
            </a:endParaRPr>
          </a:p>
        </p:txBody>
      </p:sp>
    </p:spTree>
    <p:extLst>
      <p:ext uri="{BB962C8B-B14F-4D97-AF65-F5344CB8AC3E}">
        <p14:creationId xmlns:p14="http://schemas.microsoft.com/office/powerpoint/2010/main" val="9863046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 xmlns:a16="http://schemas.microsoft.com/office/drawing/2014/main" id="{BB20A13F-01B8-BEE9-95C0-44DE3C6B667A}"/>
              </a:ext>
            </a:extLst>
          </p:cNvPr>
          <p:cNvSpPr>
            <a:spLocks noGrp="1"/>
          </p:cNvSpPr>
          <p:nvPr>
            <p:ph idx="1"/>
          </p:nvPr>
        </p:nvSpPr>
        <p:spPr>
          <a:xfrm>
            <a:off x="1685762" y="944592"/>
            <a:ext cx="9685996" cy="5410200"/>
          </a:xfrm>
        </p:spPr>
        <p:txBody>
          <a:bodyPr vert="horz" lIns="91440" tIns="45720" rIns="91440" bIns="45720" rtlCol="0" anchor="ctr">
            <a:noAutofit/>
          </a:bodyPr>
          <a:lstStyle/>
          <a:p>
            <a:r>
              <a:rPr lang="en-US" sz="2400" b="1" dirty="0">
                <a:solidFill>
                  <a:schemeClr val="tx1"/>
                </a:solidFill>
                <a:latin typeface="Consolas"/>
                <a:ea typeface="+mn-lt"/>
                <a:cs typeface="+mn-lt"/>
              </a:rPr>
              <a:t>Random Forest</a:t>
            </a:r>
            <a:r>
              <a:rPr lang="en-US" sz="2400" dirty="0">
                <a:solidFill>
                  <a:schemeClr val="tx1"/>
                </a:solidFill>
                <a:latin typeface="Consolas"/>
                <a:ea typeface="+mn-lt"/>
                <a:cs typeface="+mn-lt"/>
              </a:rPr>
              <a:t>:</a:t>
            </a:r>
            <a:endParaRPr lang="en-US" sz="2400" dirty="0">
              <a:solidFill>
                <a:schemeClr val="tx1"/>
              </a:solidFill>
              <a:latin typeface="Consolas"/>
            </a:endParaRPr>
          </a:p>
          <a:p>
            <a:pPr lvl="1">
              <a:buClr>
                <a:srgbClr val="FFFFFF"/>
              </a:buClr>
            </a:pPr>
            <a:r>
              <a:rPr lang="en-US" sz="2000">
                <a:solidFill>
                  <a:schemeClr val="tx1"/>
                </a:solidFill>
                <a:latin typeface="Consolas"/>
                <a:ea typeface="+mn-lt"/>
                <a:cs typeface="+mn-lt"/>
              </a:rPr>
              <a:t>Random Forest is another ensemble learning algorithm that is suitable for both regression and classification tasks. It can handle a wide range of input features and is robust against overfitting.</a:t>
            </a:r>
            <a:endParaRPr lang="en-US" sz="2000">
              <a:solidFill>
                <a:schemeClr val="tx1"/>
              </a:solidFill>
              <a:latin typeface="Consolas"/>
            </a:endParaRPr>
          </a:p>
          <a:p>
            <a:pPr>
              <a:buClr>
                <a:srgbClr val="FFFFFF"/>
              </a:buClr>
            </a:pPr>
            <a:r>
              <a:rPr lang="en-US" sz="2400" b="1" dirty="0">
                <a:solidFill>
                  <a:schemeClr val="tx1"/>
                </a:solidFill>
                <a:latin typeface="Consolas"/>
                <a:ea typeface="+mn-lt"/>
                <a:cs typeface="+mn-lt"/>
              </a:rPr>
              <a:t>SARIMA (Seasonal </a:t>
            </a:r>
            <a:r>
              <a:rPr lang="en-US" sz="2400" b="1" dirty="0" err="1">
                <a:solidFill>
                  <a:schemeClr val="tx1"/>
                </a:solidFill>
                <a:latin typeface="Consolas"/>
                <a:ea typeface="+mn-lt"/>
                <a:cs typeface="+mn-lt"/>
              </a:rPr>
              <a:t>AutoRegressive</a:t>
            </a:r>
            <a:r>
              <a:rPr lang="en-US" sz="2400" b="1" dirty="0">
                <a:solidFill>
                  <a:schemeClr val="tx1"/>
                </a:solidFill>
                <a:latin typeface="Consolas"/>
                <a:ea typeface="+mn-lt"/>
                <a:cs typeface="+mn-lt"/>
              </a:rPr>
              <a:t> Integrated Moving Average)</a:t>
            </a:r>
            <a:r>
              <a:rPr lang="en-US" sz="2400" dirty="0">
                <a:solidFill>
                  <a:schemeClr val="tx1"/>
                </a:solidFill>
                <a:latin typeface="Consolas"/>
                <a:ea typeface="+mn-lt"/>
                <a:cs typeface="+mn-lt"/>
              </a:rPr>
              <a:t>:</a:t>
            </a:r>
            <a:endParaRPr lang="en-US" sz="2400">
              <a:solidFill>
                <a:schemeClr val="tx1"/>
              </a:solidFill>
              <a:latin typeface="Consolas"/>
            </a:endParaRPr>
          </a:p>
          <a:p>
            <a:pPr lvl="1">
              <a:buClr>
                <a:srgbClr val="FFFFFF"/>
              </a:buClr>
            </a:pPr>
            <a:r>
              <a:rPr lang="en-US" sz="2000">
                <a:solidFill>
                  <a:schemeClr val="tx1"/>
                </a:solidFill>
                <a:latin typeface="Consolas"/>
                <a:ea typeface="+mn-lt"/>
                <a:cs typeface="+mn-lt"/>
              </a:rPr>
              <a:t>SARIMA is an extension of the ARIMA model that includes seasonality and can be particularly useful for capturing recurring patterns in electricity price data.</a:t>
            </a:r>
            <a:endParaRPr lang="en-US" sz="2000">
              <a:solidFill>
                <a:schemeClr val="tx1"/>
              </a:solidFill>
              <a:latin typeface="Consolas"/>
            </a:endParaRPr>
          </a:p>
          <a:p>
            <a:pPr>
              <a:buClr>
                <a:srgbClr val="FFFFFF"/>
              </a:buClr>
            </a:pPr>
            <a:r>
              <a:rPr lang="en-US" sz="2400" b="1" dirty="0">
                <a:solidFill>
                  <a:schemeClr val="tx1"/>
                </a:solidFill>
                <a:latin typeface="Consolas"/>
                <a:ea typeface="+mn-lt"/>
                <a:cs typeface="+mn-lt"/>
              </a:rPr>
              <a:t>Neural Prophet</a:t>
            </a:r>
            <a:r>
              <a:rPr lang="en-US" sz="2400" dirty="0">
                <a:solidFill>
                  <a:schemeClr val="tx1"/>
                </a:solidFill>
                <a:latin typeface="Consolas"/>
                <a:ea typeface="+mn-lt"/>
                <a:cs typeface="+mn-lt"/>
              </a:rPr>
              <a:t>:</a:t>
            </a:r>
            <a:endParaRPr lang="en-US" sz="2400">
              <a:solidFill>
                <a:schemeClr val="tx1"/>
              </a:solidFill>
              <a:latin typeface="Consolas"/>
            </a:endParaRPr>
          </a:p>
          <a:p>
            <a:pPr lvl="1">
              <a:buClr>
                <a:srgbClr val="FFFFFF"/>
              </a:buClr>
            </a:pPr>
            <a:r>
              <a:rPr lang="en-US" sz="2000">
                <a:solidFill>
                  <a:schemeClr val="tx1"/>
                </a:solidFill>
                <a:latin typeface="Consolas"/>
                <a:ea typeface="+mn-lt"/>
                <a:cs typeface="+mn-lt"/>
              </a:rPr>
              <a:t>Neural Prophet is an extension of the Prophet library that incorporates neural networks to capture complex patterns in time series data. It can be useful when the data has nonlinear dependencies.</a:t>
            </a:r>
            <a:endParaRPr lang="en-US" sz="2000">
              <a:solidFill>
                <a:schemeClr val="tx1"/>
              </a:solidFill>
              <a:latin typeface="Consolas"/>
            </a:endParaRPr>
          </a:p>
          <a:p>
            <a:pPr>
              <a:buClr>
                <a:srgbClr val="FFFFFF"/>
              </a:buClr>
            </a:pPr>
            <a:r>
              <a:rPr lang="en-US" sz="2400" b="1" dirty="0">
                <a:solidFill>
                  <a:schemeClr val="tx1"/>
                </a:solidFill>
                <a:latin typeface="Consolas"/>
                <a:ea typeface="+mn-lt"/>
                <a:cs typeface="+mn-lt"/>
              </a:rPr>
              <a:t>Gated Recurrent Units (GRU)</a:t>
            </a:r>
            <a:r>
              <a:rPr lang="en-US" sz="2400" dirty="0">
                <a:solidFill>
                  <a:schemeClr val="tx1"/>
                </a:solidFill>
                <a:latin typeface="Consolas"/>
                <a:ea typeface="+mn-lt"/>
                <a:cs typeface="+mn-lt"/>
              </a:rPr>
              <a:t>:</a:t>
            </a:r>
            <a:endParaRPr lang="en-US" sz="2400">
              <a:solidFill>
                <a:schemeClr val="tx1"/>
              </a:solidFill>
              <a:latin typeface="Consolas"/>
            </a:endParaRPr>
          </a:p>
          <a:p>
            <a:pPr lvl="1">
              <a:buClr>
                <a:srgbClr val="FFFFFF"/>
              </a:buClr>
            </a:pPr>
            <a:r>
              <a:rPr lang="en-US" sz="2000">
                <a:solidFill>
                  <a:schemeClr val="tx1"/>
                </a:solidFill>
                <a:latin typeface="Consolas"/>
                <a:ea typeface="+mn-lt"/>
                <a:cs typeface="+mn-lt"/>
              </a:rPr>
              <a:t>GRU is another type of recurrent neural network similar to LSTM. It is less complex and can be faster to train, making it a good choice for medium-sized datasets</a:t>
            </a:r>
            <a:endParaRPr lang="en-US" sz="2000">
              <a:solidFill>
                <a:schemeClr val="tx1"/>
              </a:solidFill>
              <a:latin typeface="Consolas"/>
            </a:endParaRPr>
          </a:p>
          <a:p>
            <a:pPr>
              <a:buClr>
                <a:srgbClr val="FFFFFF"/>
              </a:buClr>
            </a:pPr>
            <a:endParaRPr lang="en-US" dirty="0">
              <a:solidFill>
                <a:schemeClr val="tx1"/>
              </a:solidFill>
              <a:latin typeface="Consolas"/>
            </a:endParaRPr>
          </a:p>
        </p:txBody>
      </p:sp>
    </p:spTree>
    <p:extLst>
      <p:ext uri="{BB962C8B-B14F-4D97-AF65-F5344CB8AC3E}">
        <p14:creationId xmlns:p14="http://schemas.microsoft.com/office/powerpoint/2010/main" val="2994284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4D0EDDD8-5D09-3EEB-3575-7FF3D3271ADB}"/>
              </a:ext>
            </a:extLst>
          </p:cNvPr>
          <p:cNvSpPr>
            <a:spLocks noGrp="1"/>
          </p:cNvSpPr>
          <p:nvPr>
            <p:ph type="title"/>
          </p:nvPr>
        </p:nvSpPr>
        <p:spPr>
          <a:xfrm>
            <a:off x="1834919" y="685800"/>
            <a:ext cx="3705269" cy="5308599"/>
          </a:xfrm>
        </p:spPr>
        <p:txBody>
          <a:bodyPr>
            <a:normAutofit/>
          </a:bodyPr>
          <a:lstStyle/>
          <a:p>
            <a:r>
              <a:rPr lang="en-US" sz="3200" dirty="0">
                <a:solidFill>
                  <a:srgbClr val="FFFFFF"/>
                </a:solidFill>
              </a:rPr>
              <a:t>MODEL TRAINING</a:t>
            </a:r>
          </a:p>
        </p:txBody>
      </p:sp>
      <p:sp>
        <p:nvSpPr>
          <p:cNvPr id="3" name="Content Placeholder 2">
            <a:extLst>
              <a:ext uri="{FF2B5EF4-FFF2-40B4-BE49-F238E27FC236}">
                <a16:creationId xmlns="" xmlns:a16="http://schemas.microsoft.com/office/drawing/2014/main" id="{511BE7CC-C3BA-89E3-CA22-4D322EECCEA3}"/>
              </a:ext>
            </a:extLst>
          </p:cNvPr>
          <p:cNvSpPr>
            <a:spLocks noGrp="1"/>
          </p:cNvSpPr>
          <p:nvPr>
            <p:ph idx="1"/>
          </p:nvPr>
        </p:nvSpPr>
        <p:spPr>
          <a:xfrm>
            <a:off x="6387157" y="1088366"/>
            <a:ext cx="4754563" cy="5410200"/>
          </a:xfrm>
        </p:spPr>
        <p:txBody>
          <a:bodyPr vert="horz" lIns="91440" tIns="45720" rIns="91440" bIns="45720" rtlCol="0" anchor="ctr">
            <a:noAutofit/>
          </a:bodyPr>
          <a:lstStyle/>
          <a:p>
            <a:r>
              <a:rPr lang="en-US" sz="2400" b="1" dirty="0">
                <a:solidFill>
                  <a:schemeClr val="tx1"/>
                </a:solidFill>
                <a:latin typeface="Consolas"/>
                <a:ea typeface="+mn-lt"/>
                <a:cs typeface="+mn-lt"/>
              </a:rPr>
              <a:t>Data Preparation:</a:t>
            </a:r>
            <a:endParaRPr lang="en-US" sz="2400">
              <a:solidFill>
                <a:schemeClr val="tx1"/>
              </a:solidFill>
              <a:latin typeface="Consolas"/>
            </a:endParaRPr>
          </a:p>
          <a:p>
            <a:pPr lvl="1">
              <a:buClr>
                <a:srgbClr val="FFFFFF"/>
              </a:buClr>
            </a:pPr>
            <a:r>
              <a:rPr lang="en-US" dirty="0">
                <a:solidFill>
                  <a:schemeClr val="tx1"/>
                </a:solidFill>
                <a:latin typeface="Consolas"/>
                <a:ea typeface="+mn-lt"/>
                <a:cs typeface="+mn-lt"/>
              </a:rPr>
              <a:t>Collect and preprocess your historical electricity price data. This includes handling missing values, outliers, and scaling the data if necessary. Ensure that the data is in a format suitable for your chosen machine learning algorithm.</a:t>
            </a:r>
            <a:endParaRPr lang="en-US">
              <a:solidFill>
                <a:schemeClr val="tx1"/>
              </a:solidFill>
              <a:latin typeface="Consolas"/>
            </a:endParaRPr>
          </a:p>
          <a:p>
            <a:pPr>
              <a:buClr>
                <a:srgbClr val="FFFFFF"/>
              </a:buClr>
            </a:pPr>
            <a:r>
              <a:rPr lang="en-US" sz="2400" b="1" dirty="0">
                <a:solidFill>
                  <a:schemeClr val="tx1"/>
                </a:solidFill>
                <a:latin typeface="Consolas"/>
                <a:ea typeface="+mn-lt"/>
                <a:cs typeface="+mn-lt"/>
              </a:rPr>
              <a:t>Feature Selection/Engineering:</a:t>
            </a:r>
            <a:endParaRPr lang="en-US" sz="2400" b="1">
              <a:solidFill>
                <a:schemeClr val="tx1"/>
              </a:solidFill>
              <a:latin typeface="Consolas"/>
            </a:endParaRPr>
          </a:p>
          <a:p>
            <a:pPr lvl="1">
              <a:buClr>
                <a:srgbClr val="FFFFFF"/>
              </a:buClr>
            </a:pPr>
            <a:r>
              <a:rPr lang="en-US" dirty="0">
                <a:solidFill>
                  <a:schemeClr val="tx1"/>
                </a:solidFill>
                <a:latin typeface="Consolas"/>
                <a:ea typeface="+mn-lt"/>
                <a:cs typeface="+mn-lt"/>
              </a:rPr>
              <a:t>Identify and select relevant features that may impact electricity prices, such as time of day, day of the week, season, weather conditions, electricity demand, and any other relevant factors. You may also need to engineer new features that can improve prediction accuracy.</a:t>
            </a:r>
            <a:endParaRPr lang="en-US">
              <a:solidFill>
                <a:schemeClr val="tx1"/>
              </a:solidFill>
              <a:latin typeface="Consolas"/>
            </a:endParaRPr>
          </a:p>
          <a:p>
            <a:pPr>
              <a:buClr>
                <a:srgbClr val="FFFFFF"/>
              </a:buClr>
            </a:pPr>
            <a:endParaRPr lang="en-US" sz="1800" dirty="0">
              <a:solidFill>
                <a:schemeClr val="tx1"/>
              </a:solidFill>
              <a:latin typeface="Consolas"/>
            </a:endParaRPr>
          </a:p>
        </p:txBody>
      </p:sp>
    </p:spTree>
    <p:extLst>
      <p:ext uri="{BB962C8B-B14F-4D97-AF65-F5344CB8AC3E}">
        <p14:creationId xmlns:p14="http://schemas.microsoft.com/office/powerpoint/2010/main" val="25656779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 xmlns:a16="http://schemas.microsoft.com/office/drawing/2014/main" id="{8BDECA6B-7C72-A527-F8A2-3F739F80F4F2}"/>
              </a:ext>
            </a:extLst>
          </p:cNvPr>
          <p:cNvSpPr>
            <a:spLocks noGrp="1"/>
          </p:cNvSpPr>
          <p:nvPr>
            <p:ph idx="1"/>
          </p:nvPr>
        </p:nvSpPr>
        <p:spPr>
          <a:xfrm>
            <a:off x="1570742" y="944592"/>
            <a:ext cx="9829770" cy="5410200"/>
          </a:xfrm>
        </p:spPr>
        <p:txBody>
          <a:bodyPr vert="horz" lIns="91440" tIns="45720" rIns="91440" bIns="45720" rtlCol="0" anchor="ctr">
            <a:noAutofit/>
          </a:bodyPr>
          <a:lstStyle/>
          <a:p>
            <a:r>
              <a:rPr lang="en-US" sz="2400" b="1" dirty="0">
                <a:solidFill>
                  <a:schemeClr val="tx1"/>
                </a:solidFill>
                <a:latin typeface="Consolas"/>
                <a:ea typeface="+mn-lt"/>
                <a:cs typeface="+mn-lt"/>
              </a:rPr>
              <a:t>Data Splitting</a:t>
            </a:r>
            <a:r>
              <a:rPr lang="en-US" sz="2400" dirty="0">
                <a:solidFill>
                  <a:schemeClr val="tx1"/>
                </a:solidFill>
                <a:latin typeface="Consolas"/>
                <a:ea typeface="+mn-lt"/>
                <a:cs typeface="+mn-lt"/>
              </a:rPr>
              <a:t>:</a:t>
            </a:r>
            <a:endParaRPr lang="en-US" sz="2400" dirty="0">
              <a:solidFill>
                <a:schemeClr val="tx1"/>
              </a:solidFill>
              <a:latin typeface="Consolas"/>
            </a:endParaRPr>
          </a:p>
          <a:p>
            <a:pPr>
              <a:buClr>
                <a:srgbClr val="FFFFFF"/>
              </a:buClr>
            </a:pPr>
            <a:r>
              <a:rPr lang="en-US" dirty="0">
                <a:solidFill>
                  <a:schemeClr val="tx1"/>
                </a:solidFill>
                <a:latin typeface="Consolas"/>
                <a:ea typeface="+mn-lt"/>
                <a:cs typeface="+mn-lt"/>
              </a:rPr>
              <a:t>Divide your dataset into three sets: training, validation, and test sets. Common ratios are 70% for training, 15% for validation, and 15% for testing. The training set is used to train the model, the validation set for hyperparameter tuning, and the test set to evaluate the model's performance.</a:t>
            </a:r>
            <a:endParaRPr lang="en-US" dirty="0">
              <a:solidFill>
                <a:schemeClr val="tx1"/>
              </a:solidFill>
              <a:latin typeface="Consolas"/>
            </a:endParaRPr>
          </a:p>
          <a:p>
            <a:pPr>
              <a:buClr>
                <a:srgbClr val="FFFFFF"/>
              </a:buClr>
            </a:pPr>
            <a:r>
              <a:rPr lang="en-US" sz="2400" b="1" dirty="0">
                <a:solidFill>
                  <a:schemeClr val="tx1"/>
                </a:solidFill>
                <a:latin typeface="Consolas"/>
                <a:ea typeface="+mn-lt"/>
                <a:cs typeface="+mn-lt"/>
              </a:rPr>
              <a:t>Hyperparameter Tuning</a:t>
            </a:r>
            <a:r>
              <a:rPr lang="en-US" sz="2400" dirty="0">
                <a:solidFill>
                  <a:schemeClr val="tx1"/>
                </a:solidFill>
                <a:latin typeface="Consolas"/>
                <a:ea typeface="+mn-lt"/>
                <a:cs typeface="+mn-lt"/>
              </a:rPr>
              <a:t>:</a:t>
            </a:r>
            <a:endParaRPr lang="en-US" sz="2400" dirty="0">
              <a:solidFill>
                <a:schemeClr val="tx1"/>
              </a:solidFill>
              <a:latin typeface="Consolas"/>
            </a:endParaRPr>
          </a:p>
          <a:p>
            <a:pPr lvl="1">
              <a:buClr>
                <a:srgbClr val="FFFFFF"/>
              </a:buClr>
            </a:pPr>
            <a:r>
              <a:rPr lang="en-US" sz="2000" dirty="0">
                <a:solidFill>
                  <a:schemeClr val="tx1"/>
                </a:solidFill>
                <a:latin typeface="Consolas"/>
                <a:ea typeface="+mn-lt"/>
                <a:cs typeface="+mn-lt"/>
              </a:rPr>
              <a:t>For many machine learning algorithms, there are hyperparameters that need to be tuned to optimize model performance. Use the validation set to experiment with different hyperparameters and choose the best combination. Techniques like grid search or random search can be helpful for hyperparameter optimization.</a:t>
            </a:r>
            <a:endParaRPr lang="en-US" sz="2000" dirty="0">
              <a:solidFill>
                <a:schemeClr val="tx1"/>
              </a:solidFill>
              <a:latin typeface="Consolas"/>
            </a:endParaRPr>
          </a:p>
          <a:p>
            <a:pPr>
              <a:buClr>
                <a:srgbClr val="FFFFFF"/>
              </a:buClr>
            </a:pPr>
            <a:r>
              <a:rPr lang="en-US" sz="2400" b="1" dirty="0">
                <a:solidFill>
                  <a:schemeClr val="tx1"/>
                </a:solidFill>
                <a:latin typeface="Consolas"/>
                <a:ea typeface="+mn-lt"/>
                <a:cs typeface="+mn-lt"/>
              </a:rPr>
              <a:t>Model Training</a:t>
            </a:r>
            <a:r>
              <a:rPr lang="en-US" sz="2400" dirty="0">
                <a:solidFill>
                  <a:schemeClr val="tx1"/>
                </a:solidFill>
                <a:latin typeface="Consolas"/>
                <a:ea typeface="+mn-lt"/>
                <a:cs typeface="+mn-lt"/>
              </a:rPr>
              <a:t>:</a:t>
            </a:r>
            <a:endParaRPr lang="en-US" sz="2400">
              <a:solidFill>
                <a:schemeClr val="tx1"/>
              </a:solidFill>
              <a:latin typeface="Consolas"/>
            </a:endParaRPr>
          </a:p>
          <a:p>
            <a:pPr lvl="1">
              <a:buClr>
                <a:srgbClr val="FFFFFF"/>
              </a:buClr>
            </a:pPr>
            <a:r>
              <a:rPr lang="en-US" sz="2000" dirty="0">
                <a:solidFill>
                  <a:schemeClr val="tx1"/>
                </a:solidFill>
                <a:latin typeface="Consolas"/>
                <a:ea typeface="+mn-lt"/>
                <a:cs typeface="+mn-lt"/>
              </a:rPr>
              <a:t>Train your chosen machine learning model on the training dataset. Depending on the algorithm, this may involve gradient descent (for neural networks), iterative optimization (for ARIMA), or boosting (for ensemble methods). The goal is to minimize the chosen loss function.</a:t>
            </a:r>
            <a:endParaRPr lang="en-US" sz="2000">
              <a:solidFill>
                <a:schemeClr val="tx1"/>
              </a:solidFill>
              <a:latin typeface="Consolas"/>
            </a:endParaRPr>
          </a:p>
          <a:p>
            <a:pPr>
              <a:buClr>
                <a:srgbClr val="FFFFFF"/>
              </a:buClr>
            </a:pPr>
            <a:endParaRPr lang="en-US" dirty="0">
              <a:solidFill>
                <a:schemeClr val="tx1"/>
              </a:solidFill>
              <a:latin typeface="Consolas"/>
            </a:endParaRPr>
          </a:p>
        </p:txBody>
      </p:sp>
    </p:spTree>
    <p:extLst>
      <p:ext uri="{BB962C8B-B14F-4D97-AF65-F5344CB8AC3E}">
        <p14:creationId xmlns:p14="http://schemas.microsoft.com/office/powerpoint/2010/main" val="3040376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 xmlns:a16="http://schemas.microsoft.com/office/drawing/2014/main" id="{BCD98DBC-8E1E-6565-C097-A563D2605733}"/>
              </a:ext>
            </a:extLst>
          </p:cNvPr>
          <p:cNvSpPr>
            <a:spLocks noGrp="1"/>
          </p:cNvSpPr>
          <p:nvPr>
            <p:ph idx="1"/>
          </p:nvPr>
        </p:nvSpPr>
        <p:spPr>
          <a:xfrm>
            <a:off x="1484478" y="1016479"/>
            <a:ext cx="9786638" cy="5410200"/>
          </a:xfrm>
        </p:spPr>
        <p:txBody>
          <a:bodyPr vert="horz" lIns="91440" tIns="45720" rIns="91440" bIns="45720" rtlCol="0" anchor="ctr">
            <a:noAutofit/>
          </a:bodyPr>
          <a:lstStyle/>
          <a:p>
            <a:r>
              <a:rPr lang="en-US" sz="2400" b="1" dirty="0">
                <a:solidFill>
                  <a:schemeClr val="tx1"/>
                </a:solidFill>
                <a:latin typeface="Consolas"/>
                <a:ea typeface="+mn-lt"/>
                <a:cs typeface="+mn-lt"/>
              </a:rPr>
              <a:t>Model Evaluation</a:t>
            </a:r>
            <a:r>
              <a:rPr lang="en-US" sz="2400" dirty="0">
                <a:solidFill>
                  <a:schemeClr val="tx1"/>
                </a:solidFill>
                <a:latin typeface="Consolas"/>
                <a:ea typeface="+mn-lt"/>
                <a:cs typeface="+mn-lt"/>
              </a:rPr>
              <a:t>:</a:t>
            </a:r>
            <a:endParaRPr lang="en-US" sz="2400">
              <a:solidFill>
                <a:schemeClr val="tx1"/>
              </a:solidFill>
              <a:latin typeface="Consolas"/>
            </a:endParaRPr>
          </a:p>
          <a:p>
            <a:pPr lvl="1">
              <a:buClr>
                <a:srgbClr val="FFFFFF"/>
              </a:buClr>
            </a:pPr>
            <a:r>
              <a:rPr lang="en-US">
                <a:solidFill>
                  <a:schemeClr val="tx1"/>
                </a:solidFill>
                <a:latin typeface="Consolas"/>
                <a:ea typeface="+mn-lt"/>
                <a:cs typeface="+mn-lt"/>
              </a:rPr>
              <a:t>After training, use the validation dataset to evaluate the model's performance. Calculate the selected evaluation metrics (e.g., MAE, MSE, RMSE, MAPE) to assess how well the model is performing. Adjust hyperparameters as needed based on the validation results.</a:t>
            </a:r>
            <a:endParaRPr lang="en-US">
              <a:solidFill>
                <a:schemeClr val="tx1"/>
              </a:solidFill>
              <a:latin typeface="Consolas"/>
            </a:endParaRPr>
          </a:p>
          <a:p>
            <a:pPr>
              <a:buClr>
                <a:srgbClr val="FFFFFF"/>
              </a:buClr>
            </a:pPr>
            <a:r>
              <a:rPr lang="en-US" sz="2400" b="1" dirty="0">
                <a:solidFill>
                  <a:schemeClr val="tx1"/>
                </a:solidFill>
                <a:latin typeface="Consolas"/>
                <a:ea typeface="+mn-lt"/>
                <a:cs typeface="+mn-lt"/>
              </a:rPr>
              <a:t>Final Testing</a:t>
            </a:r>
            <a:r>
              <a:rPr lang="en-US" sz="2400" dirty="0">
                <a:solidFill>
                  <a:schemeClr val="tx1"/>
                </a:solidFill>
                <a:latin typeface="Consolas"/>
                <a:ea typeface="+mn-lt"/>
                <a:cs typeface="+mn-lt"/>
              </a:rPr>
              <a:t>:</a:t>
            </a:r>
            <a:endParaRPr lang="en-US" sz="2400">
              <a:solidFill>
                <a:schemeClr val="tx1"/>
              </a:solidFill>
              <a:latin typeface="Consolas"/>
            </a:endParaRPr>
          </a:p>
          <a:p>
            <a:pPr lvl="1">
              <a:buClr>
                <a:srgbClr val="FFFFFF"/>
              </a:buClr>
            </a:pPr>
            <a:r>
              <a:rPr lang="en-US" dirty="0">
                <a:solidFill>
                  <a:schemeClr val="tx1"/>
                </a:solidFill>
                <a:latin typeface="Consolas"/>
                <a:ea typeface="+mn-lt"/>
                <a:cs typeface="+mn-lt"/>
              </a:rPr>
              <a:t>Once you are satisfied with the model's performance on the validation data, assess its performance on the test dataset. This step helps you determine how well the model generalizes to unseen data.</a:t>
            </a:r>
            <a:endParaRPr lang="en-US">
              <a:solidFill>
                <a:schemeClr val="tx1"/>
              </a:solidFill>
              <a:latin typeface="Consolas"/>
            </a:endParaRPr>
          </a:p>
          <a:p>
            <a:pPr>
              <a:buClr>
                <a:srgbClr val="FFFFFF"/>
              </a:buClr>
            </a:pPr>
            <a:r>
              <a:rPr lang="en-US" sz="2400" b="1" dirty="0">
                <a:solidFill>
                  <a:schemeClr val="tx1"/>
                </a:solidFill>
                <a:latin typeface="Consolas"/>
                <a:ea typeface="+mn-lt"/>
                <a:cs typeface="+mn-lt"/>
              </a:rPr>
              <a:t>Post-Processing</a:t>
            </a:r>
            <a:r>
              <a:rPr lang="en-US" sz="2400" dirty="0">
                <a:solidFill>
                  <a:schemeClr val="tx1"/>
                </a:solidFill>
                <a:latin typeface="Consolas"/>
                <a:ea typeface="+mn-lt"/>
                <a:cs typeface="+mn-lt"/>
              </a:rPr>
              <a:t>:</a:t>
            </a:r>
            <a:endParaRPr lang="en-US" sz="2400">
              <a:solidFill>
                <a:schemeClr val="tx1"/>
              </a:solidFill>
              <a:latin typeface="Consolas"/>
            </a:endParaRPr>
          </a:p>
          <a:p>
            <a:pPr lvl="1">
              <a:buClr>
                <a:srgbClr val="FFFFFF"/>
              </a:buClr>
            </a:pPr>
            <a:r>
              <a:rPr lang="en-US" dirty="0">
                <a:solidFill>
                  <a:schemeClr val="tx1"/>
                </a:solidFill>
                <a:latin typeface="Consolas"/>
                <a:ea typeface="+mn-lt"/>
                <a:cs typeface="+mn-lt"/>
              </a:rPr>
              <a:t>Depending on the algorithm, you may need to perform post-processing steps. For example, you might need to reverse any data transformations or make adjustments to the model's output to ensure it aligns with the original price scale.</a:t>
            </a:r>
            <a:endParaRPr lang="en-US">
              <a:solidFill>
                <a:schemeClr val="tx1"/>
              </a:solidFill>
              <a:latin typeface="Consolas"/>
            </a:endParaRPr>
          </a:p>
          <a:p>
            <a:pPr>
              <a:buClr>
                <a:srgbClr val="FFFFFF"/>
              </a:buClr>
            </a:pPr>
            <a:r>
              <a:rPr lang="en-US" sz="2400" b="1" dirty="0">
                <a:solidFill>
                  <a:schemeClr val="tx1"/>
                </a:solidFill>
                <a:latin typeface="Consolas"/>
                <a:ea typeface="+mn-lt"/>
                <a:cs typeface="+mn-lt"/>
              </a:rPr>
              <a:t>Deployment</a:t>
            </a:r>
            <a:r>
              <a:rPr lang="en-US" sz="2400" dirty="0">
                <a:solidFill>
                  <a:schemeClr val="tx1"/>
                </a:solidFill>
                <a:latin typeface="Consolas"/>
                <a:ea typeface="+mn-lt"/>
                <a:cs typeface="+mn-lt"/>
              </a:rPr>
              <a:t>:</a:t>
            </a:r>
            <a:endParaRPr lang="en-US" sz="2400">
              <a:solidFill>
                <a:schemeClr val="tx1"/>
              </a:solidFill>
              <a:latin typeface="Consolas"/>
            </a:endParaRPr>
          </a:p>
          <a:p>
            <a:pPr lvl="1">
              <a:buClr>
                <a:srgbClr val="FFFFFF"/>
              </a:buClr>
            </a:pPr>
            <a:r>
              <a:rPr lang="en-US" dirty="0">
                <a:solidFill>
                  <a:schemeClr val="tx1"/>
                </a:solidFill>
                <a:latin typeface="Consolas"/>
                <a:ea typeface="+mn-lt"/>
                <a:cs typeface="+mn-lt"/>
              </a:rPr>
              <a:t>If the model performs well on the test dataset and meets your criteria, you can deploy it for making real-time or batch predictions. Ensure that you have a process for updating and maintaining the model as new data becomes available.</a:t>
            </a:r>
            <a:endParaRPr lang="en-US">
              <a:solidFill>
                <a:schemeClr val="tx1"/>
              </a:solidFill>
              <a:latin typeface="Consolas"/>
            </a:endParaRPr>
          </a:p>
          <a:p>
            <a:pPr>
              <a:buClr>
                <a:srgbClr val="FFFFFF"/>
              </a:buClr>
            </a:pPr>
            <a:endParaRPr lang="en-US" sz="1800" dirty="0">
              <a:solidFill>
                <a:schemeClr val="tx1"/>
              </a:solidFill>
              <a:latin typeface="Consolas"/>
            </a:endParaRPr>
          </a:p>
        </p:txBody>
      </p:sp>
    </p:spTree>
    <p:extLst>
      <p:ext uri="{BB962C8B-B14F-4D97-AF65-F5344CB8AC3E}">
        <p14:creationId xmlns:p14="http://schemas.microsoft.com/office/powerpoint/2010/main" val="37732541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43DE19EF-5CD6-9809-4DA2-E843A2EBB216}"/>
              </a:ext>
            </a:extLst>
          </p:cNvPr>
          <p:cNvSpPr>
            <a:spLocks noGrp="1"/>
          </p:cNvSpPr>
          <p:nvPr>
            <p:ph type="title"/>
          </p:nvPr>
        </p:nvSpPr>
        <p:spPr>
          <a:xfrm>
            <a:off x="1834919" y="685800"/>
            <a:ext cx="3705269" cy="5308599"/>
          </a:xfrm>
        </p:spPr>
        <p:txBody>
          <a:bodyPr>
            <a:normAutofit/>
          </a:bodyPr>
          <a:lstStyle/>
          <a:p>
            <a:r>
              <a:rPr lang="en-US" sz="3200" dirty="0">
                <a:solidFill>
                  <a:srgbClr val="FFFFFF"/>
                </a:solidFill>
              </a:rPr>
              <a:t>EVALUATION METRICS</a:t>
            </a:r>
          </a:p>
        </p:txBody>
      </p:sp>
      <p:sp>
        <p:nvSpPr>
          <p:cNvPr id="3" name="Content Placeholder 2">
            <a:extLst>
              <a:ext uri="{FF2B5EF4-FFF2-40B4-BE49-F238E27FC236}">
                <a16:creationId xmlns="" xmlns:a16="http://schemas.microsoft.com/office/drawing/2014/main" id="{D8D1A122-0806-8998-DF55-FDB80E867D7E}"/>
              </a:ext>
            </a:extLst>
          </p:cNvPr>
          <p:cNvSpPr>
            <a:spLocks noGrp="1"/>
          </p:cNvSpPr>
          <p:nvPr>
            <p:ph idx="1"/>
          </p:nvPr>
        </p:nvSpPr>
        <p:spPr>
          <a:xfrm>
            <a:off x="6516553" y="1045234"/>
            <a:ext cx="4754563" cy="5410200"/>
          </a:xfrm>
        </p:spPr>
        <p:txBody>
          <a:bodyPr vert="horz" lIns="91440" tIns="45720" rIns="91440" bIns="45720" rtlCol="0" anchor="ctr">
            <a:noAutofit/>
          </a:bodyPr>
          <a:lstStyle/>
          <a:p>
            <a:r>
              <a:rPr lang="en-US" sz="1800" dirty="0">
                <a:solidFill>
                  <a:schemeClr val="tx1"/>
                </a:solidFill>
                <a:latin typeface="Consolas"/>
                <a:ea typeface="+mn-lt"/>
                <a:cs typeface="+mn-lt"/>
              </a:rPr>
              <a:t>Common evaluation metrics for electricity price prediction include:</a:t>
            </a:r>
          </a:p>
          <a:p>
            <a:pPr>
              <a:buClr>
                <a:srgbClr val="FFFFFF"/>
              </a:buClr>
            </a:pPr>
            <a:r>
              <a:rPr lang="en-US" sz="2400" b="1" dirty="0">
                <a:solidFill>
                  <a:schemeClr val="tx1"/>
                </a:solidFill>
                <a:latin typeface="Consolas"/>
                <a:ea typeface="+mn-lt"/>
                <a:cs typeface="+mn-lt"/>
              </a:rPr>
              <a:t>Mean Absolute Error (MAE)</a:t>
            </a:r>
            <a:r>
              <a:rPr lang="en-US" sz="2400" dirty="0">
                <a:solidFill>
                  <a:schemeClr val="tx1"/>
                </a:solidFill>
                <a:latin typeface="Consolas"/>
                <a:ea typeface="+mn-lt"/>
                <a:cs typeface="+mn-lt"/>
              </a:rPr>
              <a:t>:</a:t>
            </a:r>
            <a:endParaRPr lang="en-US" sz="2400" dirty="0">
              <a:solidFill>
                <a:schemeClr val="tx1"/>
              </a:solidFill>
              <a:latin typeface="Consolas"/>
            </a:endParaRPr>
          </a:p>
          <a:p>
            <a:pPr lvl="1">
              <a:buClr>
                <a:srgbClr val="FFFFFF"/>
              </a:buClr>
            </a:pPr>
            <a:r>
              <a:rPr lang="en-US" dirty="0">
                <a:solidFill>
                  <a:schemeClr val="tx1"/>
                </a:solidFill>
                <a:latin typeface="Consolas"/>
                <a:ea typeface="+mn-lt"/>
                <a:cs typeface="+mn-lt"/>
              </a:rPr>
              <a:t>MAE measures the average absolute difference between the predicted and actual electricity prices. It provides a straightforward interpretation of prediction errors.</a:t>
            </a:r>
            <a:endParaRPr lang="en-US" dirty="0">
              <a:solidFill>
                <a:schemeClr val="tx1"/>
              </a:solidFill>
              <a:latin typeface="Consolas"/>
            </a:endParaRPr>
          </a:p>
          <a:p>
            <a:pPr>
              <a:buClr>
                <a:srgbClr val="FFFFFF"/>
              </a:buClr>
            </a:pPr>
            <a:r>
              <a:rPr lang="en-US" sz="2200" b="1" dirty="0">
                <a:solidFill>
                  <a:schemeClr val="tx1"/>
                </a:solidFill>
                <a:latin typeface="Consolas"/>
                <a:ea typeface="+mn-lt"/>
                <a:cs typeface="+mn-lt"/>
              </a:rPr>
              <a:t>Mean Squared Error (MSE)</a:t>
            </a:r>
            <a:r>
              <a:rPr lang="en-US" sz="2200" dirty="0">
                <a:solidFill>
                  <a:schemeClr val="tx1"/>
                </a:solidFill>
                <a:latin typeface="Consolas"/>
                <a:ea typeface="+mn-lt"/>
                <a:cs typeface="+mn-lt"/>
              </a:rPr>
              <a:t>:</a:t>
            </a:r>
            <a:endParaRPr lang="en-US" sz="2200" dirty="0">
              <a:solidFill>
                <a:schemeClr val="tx1"/>
              </a:solidFill>
              <a:latin typeface="Consolas"/>
            </a:endParaRPr>
          </a:p>
          <a:p>
            <a:pPr lvl="1">
              <a:buClr>
                <a:srgbClr val="FFFFFF"/>
              </a:buClr>
            </a:pPr>
            <a:r>
              <a:rPr lang="en-US" dirty="0">
                <a:solidFill>
                  <a:schemeClr val="tx1"/>
                </a:solidFill>
                <a:latin typeface="Consolas"/>
                <a:ea typeface="+mn-lt"/>
                <a:cs typeface="+mn-lt"/>
              </a:rPr>
              <a:t>MSE calculates the average of the squared differences between predicted and actual prices. Squaring the errors penalizes larger errors more heavily than MAE, which can be useful when you want to give more weight to large prediction errors.</a:t>
            </a:r>
            <a:endParaRPr lang="en-US" dirty="0">
              <a:solidFill>
                <a:schemeClr val="tx1"/>
              </a:solidFill>
              <a:latin typeface="Consolas"/>
            </a:endParaRPr>
          </a:p>
          <a:p>
            <a:pPr>
              <a:buClr>
                <a:srgbClr val="FFFFFF"/>
              </a:buClr>
            </a:pPr>
            <a:endParaRPr lang="en-US" sz="1800" dirty="0">
              <a:solidFill>
                <a:schemeClr val="tx1"/>
              </a:solidFill>
              <a:latin typeface="Consolas"/>
            </a:endParaRPr>
          </a:p>
        </p:txBody>
      </p:sp>
    </p:spTree>
    <p:extLst>
      <p:ext uri="{BB962C8B-B14F-4D97-AF65-F5344CB8AC3E}">
        <p14:creationId xmlns:p14="http://schemas.microsoft.com/office/powerpoint/2010/main" val="41733022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 xmlns:a16="http://schemas.microsoft.com/office/drawing/2014/main" id="{91435051-C78E-2F40-1917-BE48830321DF}"/>
              </a:ext>
            </a:extLst>
          </p:cNvPr>
          <p:cNvSpPr>
            <a:spLocks noGrp="1"/>
          </p:cNvSpPr>
          <p:nvPr>
            <p:ph idx="1"/>
          </p:nvPr>
        </p:nvSpPr>
        <p:spPr>
          <a:xfrm>
            <a:off x="1628252" y="1045234"/>
            <a:ext cx="9642864" cy="5410200"/>
          </a:xfrm>
        </p:spPr>
        <p:txBody>
          <a:bodyPr>
            <a:normAutofit fontScale="92500" lnSpcReduction="10000"/>
          </a:bodyPr>
          <a:lstStyle/>
          <a:p>
            <a:r>
              <a:rPr lang="en-US" sz="2200" b="1" dirty="0">
                <a:solidFill>
                  <a:schemeClr val="tx1"/>
                </a:solidFill>
                <a:latin typeface="Consolas"/>
                <a:ea typeface="+mn-lt"/>
                <a:cs typeface="+mn-lt"/>
              </a:rPr>
              <a:t>Root Mean Squared Error (RMSE)</a:t>
            </a:r>
            <a:r>
              <a:rPr lang="en-US" sz="2200" dirty="0">
                <a:solidFill>
                  <a:schemeClr val="tx1"/>
                </a:solidFill>
                <a:latin typeface="Consolas"/>
                <a:ea typeface="+mn-lt"/>
                <a:cs typeface="+mn-lt"/>
              </a:rPr>
              <a:t>:</a:t>
            </a:r>
            <a:endParaRPr lang="en-US" sz="2200" dirty="0">
              <a:solidFill>
                <a:schemeClr val="tx1"/>
              </a:solidFill>
              <a:latin typeface="Consolas"/>
            </a:endParaRPr>
          </a:p>
          <a:p>
            <a:pPr lvl="1">
              <a:buClr>
                <a:srgbClr val="FFFFFF"/>
              </a:buClr>
            </a:pPr>
            <a:r>
              <a:rPr lang="en-US" dirty="0">
                <a:solidFill>
                  <a:schemeClr val="tx1"/>
                </a:solidFill>
                <a:latin typeface="Consolas"/>
                <a:ea typeface="+mn-lt"/>
                <a:cs typeface="+mn-lt"/>
              </a:rPr>
              <a:t>RMSE is the square root of MSE, providing an evaluation metric in the same units as the target variable. It is more interpretable than MSE because it's on the same scale as the actual prices.</a:t>
            </a:r>
            <a:endParaRPr lang="en-US" dirty="0">
              <a:solidFill>
                <a:schemeClr val="tx1"/>
              </a:solidFill>
              <a:latin typeface="Consolas"/>
            </a:endParaRPr>
          </a:p>
          <a:p>
            <a:pPr>
              <a:buClr>
                <a:srgbClr val="FFFFFF"/>
              </a:buClr>
            </a:pPr>
            <a:r>
              <a:rPr lang="en-US" sz="2200" b="1" dirty="0">
                <a:solidFill>
                  <a:schemeClr val="tx1"/>
                </a:solidFill>
                <a:latin typeface="Consolas"/>
                <a:ea typeface="+mn-lt"/>
                <a:cs typeface="+mn-lt"/>
              </a:rPr>
              <a:t>Mean Absolute Percentage Error (MAPE)</a:t>
            </a:r>
            <a:r>
              <a:rPr lang="en-US" sz="2200" dirty="0">
                <a:solidFill>
                  <a:schemeClr val="tx1"/>
                </a:solidFill>
                <a:latin typeface="Consolas"/>
                <a:ea typeface="+mn-lt"/>
                <a:cs typeface="+mn-lt"/>
              </a:rPr>
              <a:t>:</a:t>
            </a:r>
            <a:endParaRPr lang="en-US" sz="2200" dirty="0">
              <a:solidFill>
                <a:schemeClr val="tx1"/>
              </a:solidFill>
              <a:latin typeface="Consolas"/>
            </a:endParaRPr>
          </a:p>
          <a:p>
            <a:pPr lvl="1">
              <a:buClr>
                <a:srgbClr val="FFFFFF"/>
              </a:buClr>
            </a:pPr>
            <a:r>
              <a:rPr lang="en-US" dirty="0">
                <a:solidFill>
                  <a:schemeClr val="tx1"/>
                </a:solidFill>
                <a:latin typeface="Consolas"/>
                <a:ea typeface="+mn-lt"/>
                <a:cs typeface="+mn-lt"/>
              </a:rPr>
              <a:t>MAPE measures the average percentage difference between predicted and actual prices. It is particularly useful when you want to understand the relative error in percentage terms.</a:t>
            </a:r>
            <a:endParaRPr lang="en-US" dirty="0">
              <a:solidFill>
                <a:schemeClr val="tx1"/>
              </a:solidFill>
              <a:latin typeface="Consolas"/>
            </a:endParaRPr>
          </a:p>
          <a:p>
            <a:pPr>
              <a:buClr>
                <a:srgbClr val="FFFFFF"/>
              </a:buClr>
            </a:pPr>
            <a:r>
              <a:rPr lang="en-US" sz="2200" b="1" dirty="0">
                <a:solidFill>
                  <a:schemeClr val="tx1"/>
                </a:solidFill>
                <a:latin typeface="Consolas"/>
                <a:ea typeface="+mn-lt"/>
                <a:cs typeface="+mn-lt"/>
              </a:rPr>
              <a:t>R-squared (R2)</a:t>
            </a:r>
            <a:r>
              <a:rPr lang="en-US" sz="2200" dirty="0">
                <a:solidFill>
                  <a:schemeClr val="tx1"/>
                </a:solidFill>
                <a:latin typeface="Consolas"/>
                <a:ea typeface="+mn-lt"/>
                <a:cs typeface="+mn-lt"/>
              </a:rPr>
              <a:t>:</a:t>
            </a:r>
            <a:endParaRPr lang="en-US" sz="2200" dirty="0">
              <a:solidFill>
                <a:schemeClr val="tx1"/>
              </a:solidFill>
              <a:latin typeface="Consolas"/>
            </a:endParaRPr>
          </a:p>
          <a:p>
            <a:pPr lvl="1">
              <a:buClr>
                <a:srgbClr val="FFFFFF"/>
              </a:buClr>
            </a:pPr>
            <a:r>
              <a:rPr lang="en-US" dirty="0">
                <a:solidFill>
                  <a:schemeClr val="tx1"/>
                </a:solidFill>
                <a:latin typeface="Consolas"/>
                <a:ea typeface="+mn-lt"/>
                <a:cs typeface="+mn-lt"/>
              </a:rPr>
              <a:t>R2, also known as the coefficient of determination, measures the proportion of variance in the electricity prices that is explained by the model. A higher R2 value indicates a better fit of the model to the data.</a:t>
            </a:r>
            <a:endParaRPr lang="en-US" dirty="0">
              <a:solidFill>
                <a:schemeClr val="tx1"/>
              </a:solidFill>
              <a:latin typeface="Consolas"/>
            </a:endParaRPr>
          </a:p>
          <a:p>
            <a:pPr>
              <a:buClr>
                <a:srgbClr val="FFFFFF"/>
              </a:buClr>
            </a:pPr>
            <a:r>
              <a:rPr lang="en-US" sz="2200" b="1" dirty="0">
                <a:solidFill>
                  <a:schemeClr val="tx1"/>
                </a:solidFill>
                <a:latin typeface="Consolas"/>
                <a:ea typeface="+mn-lt"/>
                <a:cs typeface="+mn-lt"/>
              </a:rPr>
              <a:t>Normalized Root Mean Squared Error (NRMSE)</a:t>
            </a:r>
            <a:r>
              <a:rPr lang="en-US" sz="2200" dirty="0">
                <a:solidFill>
                  <a:schemeClr val="tx1"/>
                </a:solidFill>
                <a:latin typeface="Consolas"/>
                <a:ea typeface="+mn-lt"/>
                <a:cs typeface="+mn-lt"/>
              </a:rPr>
              <a:t>:</a:t>
            </a:r>
            <a:endParaRPr lang="en-US" sz="2200">
              <a:solidFill>
                <a:schemeClr val="tx1"/>
              </a:solidFill>
              <a:latin typeface="Consolas"/>
            </a:endParaRPr>
          </a:p>
          <a:p>
            <a:pPr>
              <a:buClr>
                <a:srgbClr val="FFFFFF"/>
              </a:buClr>
            </a:pPr>
            <a:r>
              <a:rPr lang="en-US" sz="1800" dirty="0">
                <a:solidFill>
                  <a:schemeClr val="tx1"/>
                </a:solidFill>
                <a:latin typeface="Consolas"/>
                <a:ea typeface="+mn-lt"/>
                <a:cs typeface="+mn-lt"/>
              </a:rPr>
              <a:t>   NRMSE is an RMSE value normalized by the range of the target variable. It allows for the comparison of performance across datasets with different scales.</a:t>
            </a:r>
            <a:endParaRPr lang="en-US" sz="1800">
              <a:solidFill>
                <a:schemeClr val="tx1"/>
              </a:solidFill>
              <a:latin typeface="Consolas"/>
            </a:endParaRPr>
          </a:p>
          <a:p>
            <a:pPr lvl="1">
              <a:buClr>
                <a:srgbClr val="FFFFFF"/>
              </a:buClr>
            </a:pPr>
            <a:endParaRPr lang="en-US" dirty="0">
              <a:solidFill>
                <a:schemeClr val="tx1"/>
              </a:solidFill>
              <a:latin typeface="Consolas"/>
            </a:endParaRPr>
          </a:p>
          <a:p>
            <a:pPr>
              <a:buClr>
                <a:srgbClr val="FFFFFF"/>
              </a:buClr>
            </a:pPr>
            <a:endParaRPr lang="en-US" sz="1800" dirty="0">
              <a:solidFill>
                <a:schemeClr val="tx1"/>
              </a:solidFill>
              <a:latin typeface="Consolas"/>
            </a:endParaRPr>
          </a:p>
        </p:txBody>
      </p:sp>
    </p:spTree>
    <p:extLst>
      <p:ext uri="{BB962C8B-B14F-4D97-AF65-F5344CB8AC3E}">
        <p14:creationId xmlns:p14="http://schemas.microsoft.com/office/powerpoint/2010/main" val="16489337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 xmlns:a16="http://schemas.microsoft.com/office/drawing/2014/main" id="{04AB58C2-FF38-1D24-001F-56943B2F4926}"/>
              </a:ext>
            </a:extLst>
          </p:cNvPr>
          <p:cNvSpPr>
            <a:spLocks noGrp="1"/>
          </p:cNvSpPr>
          <p:nvPr>
            <p:ph idx="1"/>
          </p:nvPr>
        </p:nvSpPr>
        <p:spPr>
          <a:xfrm>
            <a:off x="1642629" y="887083"/>
            <a:ext cx="9628487" cy="5410200"/>
          </a:xfrm>
        </p:spPr>
        <p:txBody>
          <a:bodyPr vert="horz" lIns="91440" tIns="45720" rIns="91440" bIns="45720" rtlCol="0" anchor="ctr">
            <a:noAutofit/>
          </a:bodyPr>
          <a:lstStyle/>
          <a:p>
            <a:r>
              <a:rPr lang="en-US" sz="1800" b="1" dirty="0">
                <a:solidFill>
                  <a:schemeClr val="tx1"/>
                </a:solidFill>
                <a:latin typeface="Consolas"/>
                <a:ea typeface="+mn-lt"/>
                <a:cs typeface="+mn-lt"/>
              </a:rPr>
              <a:t>Mean Forecast Error (MFE)</a:t>
            </a:r>
            <a:r>
              <a:rPr lang="en-US" sz="1800" dirty="0">
                <a:solidFill>
                  <a:schemeClr val="tx1"/>
                </a:solidFill>
                <a:latin typeface="Consolas"/>
                <a:ea typeface="+mn-lt"/>
                <a:cs typeface="+mn-lt"/>
              </a:rPr>
              <a:t>:</a:t>
            </a:r>
            <a:endParaRPr lang="en-US" sz="1800">
              <a:solidFill>
                <a:schemeClr val="tx1"/>
              </a:solidFill>
              <a:latin typeface="Consolas"/>
            </a:endParaRPr>
          </a:p>
          <a:p>
            <a:pPr lvl="1">
              <a:buClr>
                <a:srgbClr val="FFFFFF"/>
              </a:buClr>
            </a:pPr>
            <a:r>
              <a:rPr lang="en-US" dirty="0">
                <a:solidFill>
                  <a:schemeClr val="tx1"/>
                </a:solidFill>
                <a:latin typeface="Consolas"/>
                <a:ea typeface="+mn-lt"/>
                <a:cs typeface="+mn-lt"/>
              </a:rPr>
              <a:t>MFE measures the average difference between predicted and actual values. Positive MFE values indicate overestimation, while negative values indicate underestimation.</a:t>
            </a:r>
            <a:endParaRPr lang="en-US" dirty="0">
              <a:solidFill>
                <a:schemeClr val="tx1"/>
              </a:solidFill>
              <a:latin typeface="Consolas"/>
            </a:endParaRPr>
          </a:p>
          <a:p>
            <a:pPr>
              <a:buClr>
                <a:srgbClr val="FFFFFF"/>
              </a:buClr>
            </a:pPr>
            <a:r>
              <a:rPr lang="en-US" sz="1800" b="1" dirty="0">
                <a:solidFill>
                  <a:schemeClr val="tx1"/>
                </a:solidFill>
                <a:latin typeface="Consolas"/>
                <a:ea typeface="+mn-lt"/>
                <a:cs typeface="+mn-lt"/>
              </a:rPr>
              <a:t>Theil's U Statistic</a:t>
            </a:r>
            <a:r>
              <a:rPr lang="en-US" sz="1800" dirty="0">
                <a:solidFill>
                  <a:schemeClr val="tx1"/>
                </a:solidFill>
                <a:latin typeface="Consolas"/>
                <a:ea typeface="+mn-lt"/>
                <a:cs typeface="+mn-lt"/>
              </a:rPr>
              <a:t>:</a:t>
            </a:r>
            <a:endParaRPr lang="en-US" sz="1800" dirty="0">
              <a:solidFill>
                <a:schemeClr val="tx1"/>
              </a:solidFill>
              <a:latin typeface="Consolas"/>
            </a:endParaRPr>
          </a:p>
          <a:p>
            <a:pPr lvl="1">
              <a:buClr>
                <a:srgbClr val="FFFFFF"/>
              </a:buClr>
            </a:pPr>
            <a:r>
              <a:rPr lang="en-US" dirty="0">
                <a:solidFill>
                  <a:schemeClr val="tx1"/>
                </a:solidFill>
                <a:latin typeface="Consolas"/>
                <a:ea typeface="+mn-lt"/>
                <a:cs typeface="+mn-lt"/>
              </a:rPr>
              <a:t>Theil's U Statistic is a metric that compares the accuracy of the predictions to a naïve forecast. It is particularly useful for assessing the predictive power of the model in relation to a simple baseline model.</a:t>
            </a:r>
            <a:endParaRPr lang="en-US">
              <a:solidFill>
                <a:schemeClr val="tx1"/>
              </a:solidFill>
              <a:latin typeface="Consolas"/>
            </a:endParaRPr>
          </a:p>
          <a:p>
            <a:pPr>
              <a:buClr>
                <a:srgbClr val="FFFFFF"/>
              </a:buClr>
            </a:pPr>
            <a:r>
              <a:rPr lang="en-US" sz="1800" b="1" dirty="0">
                <a:solidFill>
                  <a:schemeClr val="tx1"/>
                </a:solidFill>
                <a:latin typeface="Consolas"/>
                <a:ea typeface="+mn-lt"/>
                <a:cs typeface="+mn-lt"/>
              </a:rPr>
              <a:t>Coverage Probability</a:t>
            </a:r>
            <a:r>
              <a:rPr lang="en-US" sz="1800" dirty="0">
                <a:solidFill>
                  <a:schemeClr val="tx1"/>
                </a:solidFill>
                <a:latin typeface="Consolas"/>
                <a:ea typeface="+mn-lt"/>
                <a:cs typeface="+mn-lt"/>
              </a:rPr>
              <a:t>:</a:t>
            </a:r>
            <a:endParaRPr lang="en-US" sz="1800">
              <a:solidFill>
                <a:schemeClr val="tx1"/>
              </a:solidFill>
              <a:latin typeface="Consolas"/>
            </a:endParaRPr>
          </a:p>
          <a:p>
            <a:pPr lvl="1">
              <a:buClr>
                <a:srgbClr val="FFFFFF"/>
              </a:buClr>
            </a:pPr>
            <a:r>
              <a:rPr lang="en-US" dirty="0">
                <a:solidFill>
                  <a:schemeClr val="tx1"/>
                </a:solidFill>
                <a:latin typeface="Consolas"/>
                <a:ea typeface="+mn-lt"/>
                <a:cs typeface="+mn-lt"/>
              </a:rPr>
              <a:t>Coverage probability evaluates the model's ability to predict electricity price movements within a specified range. It is especially important for quantifying the model's reliability in financial applications.</a:t>
            </a:r>
            <a:endParaRPr lang="en-US">
              <a:solidFill>
                <a:schemeClr val="tx1"/>
              </a:solidFill>
              <a:latin typeface="Consolas"/>
            </a:endParaRPr>
          </a:p>
          <a:p>
            <a:pPr>
              <a:buClr>
                <a:srgbClr val="FFFFFF"/>
              </a:buClr>
            </a:pPr>
            <a:r>
              <a:rPr lang="en-US" sz="1800" b="1" dirty="0">
                <a:solidFill>
                  <a:schemeClr val="tx1"/>
                </a:solidFill>
                <a:latin typeface="Consolas"/>
                <a:ea typeface="+mn-lt"/>
                <a:cs typeface="+mn-lt"/>
              </a:rPr>
              <a:t>Custom Metrics</a:t>
            </a:r>
            <a:r>
              <a:rPr lang="en-US" sz="1800" dirty="0">
                <a:solidFill>
                  <a:schemeClr val="tx1"/>
                </a:solidFill>
                <a:latin typeface="Consolas"/>
                <a:ea typeface="+mn-lt"/>
                <a:cs typeface="+mn-lt"/>
              </a:rPr>
              <a:t>:</a:t>
            </a:r>
            <a:endParaRPr lang="en-US" sz="1800">
              <a:solidFill>
                <a:schemeClr val="tx1"/>
              </a:solidFill>
              <a:latin typeface="Consolas"/>
            </a:endParaRPr>
          </a:p>
          <a:p>
            <a:pPr>
              <a:buClr>
                <a:srgbClr val="FFFFFF"/>
              </a:buClr>
            </a:pPr>
            <a:r>
              <a:rPr lang="en-US" sz="1800" dirty="0">
                <a:solidFill>
                  <a:schemeClr val="tx1"/>
                </a:solidFill>
                <a:latin typeface="Consolas"/>
                <a:ea typeface="+mn-lt"/>
                <a:cs typeface="+mn-lt"/>
              </a:rPr>
              <a:t>   Depending on the specific requirements of your application, you may     need to define custom evaluation metrics that capture unique aspects     of electricity price prediction. For example, you might create a         metric to penalize underestimations more heavily if they have a         significant financial impact.</a:t>
            </a:r>
            <a:endParaRPr lang="en-US" sz="1800" dirty="0">
              <a:solidFill>
                <a:schemeClr val="tx1"/>
              </a:solidFill>
              <a:latin typeface="Consolas"/>
            </a:endParaRPr>
          </a:p>
          <a:p>
            <a:pPr>
              <a:buClr>
                <a:srgbClr val="FFFFFF"/>
              </a:buClr>
            </a:pPr>
            <a:endParaRPr lang="en-US" sz="1800" dirty="0">
              <a:solidFill>
                <a:schemeClr val="tx1"/>
              </a:solidFill>
              <a:latin typeface="Consolas"/>
            </a:endParaRPr>
          </a:p>
        </p:txBody>
      </p:sp>
    </p:spTree>
    <p:extLst>
      <p:ext uri="{BB962C8B-B14F-4D97-AF65-F5344CB8AC3E}">
        <p14:creationId xmlns:p14="http://schemas.microsoft.com/office/powerpoint/2010/main" val="3184465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B3D95C15-6005-1BDF-853F-36A9E74D36E3}"/>
              </a:ext>
            </a:extLst>
          </p:cNvPr>
          <p:cNvSpPr>
            <a:spLocks noGrp="1"/>
          </p:cNvSpPr>
          <p:nvPr>
            <p:ph type="title"/>
          </p:nvPr>
        </p:nvSpPr>
        <p:spPr>
          <a:xfrm>
            <a:off x="1834919" y="685800"/>
            <a:ext cx="3705269" cy="5308599"/>
          </a:xfrm>
        </p:spPr>
        <p:txBody>
          <a:bodyPr>
            <a:normAutofit/>
          </a:bodyPr>
          <a:lstStyle/>
          <a:p>
            <a:r>
              <a:rPr lang="en-US" sz="3200" dirty="0">
                <a:solidFill>
                  <a:srgbClr val="FFFFFF"/>
                </a:solidFill>
              </a:rPr>
              <a:t>CONCLUSION</a:t>
            </a:r>
          </a:p>
        </p:txBody>
      </p:sp>
      <p:sp>
        <p:nvSpPr>
          <p:cNvPr id="3" name="Content Placeholder 2">
            <a:extLst>
              <a:ext uri="{FF2B5EF4-FFF2-40B4-BE49-F238E27FC236}">
                <a16:creationId xmlns="" xmlns:a16="http://schemas.microsoft.com/office/drawing/2014/main" id="{15722D92-46A2-3946-B234-D032DEA64E3D}"/>
              </a:ext>
            </a:extLst>
          </p:cNvPr>
          <p:cNvSpPr>
            <a:spLocks noGrp="1"/>
          </p:cNvSpPr>
          <p:nvPr>
            <p:ph idx="1"/>
          </p:nvPr>
        </p:nvSpPr>
        <p:spPr>
          <a:xfrm>
            <a:off x="6516553" y="685800"/>
            <a:ext cx="4754563" cy="5410200"/>
          </a:xfrm>
        </p:spPr>
        <p:txBody>
          <a:bodyPr>
            <a:noAutofit/>
          </a:bodyPr>
          <a:lstStyle/>
          <a:p>
            <a:r>
              <a:rPr lang="en-US" sz="1800" dirty="0">
                <a:solidFill>
                  <a:schemeClr val="tx1"/>
                </a:solidFill>
                <a:latin typeface="Consolas"/>
                <a:ea typeface="+mn-lt"/>
                <a:cs typeface="+mn-lt"/>
              </a:rPr>
              <a:t>In conclusion, electricity price prediction is a crucial task for energy market participants and consumers. By leveraging machine learning algorithms and sound data preparation, we can develop accurate models for forecasting electricity prices. Proper model evaluation and selection of appropriate evaluation metrics are essential for assessing the model's performance. Ultimately, these predictions can lead to more informed decision-making, cost savings, and better resource allocation in the energy sector. As we continue to refine and optimize our models, we aim to contribute to a more reliable and efficient electricity market.</a:t>
            </a:r>
            <a:endParaRPr lang="en-US" sz="1800" dirty="0">
              <a:solidFill>
                <a:schemeClr val="tx1"/>
              </a:solidFill>
              <a:latin typeface="Consolas"/>
            </a:endParaRPr>
          </a:p>
        </p:txBody>
      </p:sp>
    </p:spTree>
    <p:extLst>
      <p:ext uri="{BB962C8B-B14F-4D97-AF65-F5344CB8AC3E}">
        <p14:creationId xmlns:p14="http://schemas.microsoft.com/office/powerpoint/2010/main" val="24676296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24267851-8C1E-4081-1E6F-40FE6146FCB8}"/>
              </a:ext>
            </a:extLst>
          </p:cNvPr>
          <p:cNvSpPr>
            <a:spLocks noGrp="1"/>
          </p:cNvSpPr>
          <p:nvPr>
            <p:ph type="title"/>
          </p:nvPr>
        </p:nvSpPr>
        <p:spPr>
          <a:xfrm>
            <a:off x="1834919" y="685800"/>
            <a:ext cx="3705269" cy="5308599"/>
          </a:xfrm>
        </p:spPr>
        <p:txBody>
          <a:bodyPr>
            <a:normAutofit/>
          </a:bodyPr>
          <a:lstStyle/>
          <a:p>
            <a:r>
              <a:rPr lang="en-US" sz="3200" dirty="0">
                <a:solidFill>
                  <a:srgbClr val="FFFFFF"/>
                </a:solidFill>
              </a:rPr>
              <a:t>PROBLEM STATEMENT</a:t>
            </a:r>
          </a:p>
        </p:txBody>
      </p:sp>
      <p:sp>
        <p:nvSpPr>
          <p:cNvPr id="3" name="Content Placeholder 2">
            <a:extLst>
              <a:ext uri="{FF2B5EF4-FFF2-40B4-BE49-F238E27FC236}">
                <a16:creationId xmlns="" xmlns:a16="http://schemas.microsoft.com/office/drawing/2014/main" id="{CE45AB34-7CA0-C50F-A94B-8081EDF48ABF}"/>
              </a:ext>
            </a:extLst>
          </p:cNvPr>
          <p:cNvSpPr>
            <a:spLocks noGrp="1"/>
          </p:cNvSpPr>
          <p:nvPr>
            <p:ph idx="1"/>
          </p:nvPr>
        </p:nvSpPr>
        <p:spPr>
          <a:xfrm>
            <a:off x="6516553" y="685800"/>
            <a:ext cx="4754563" cy="5410200"/>
          </a:xfrm>
        </p:spPr>
        <p:txBody>
          <a:bodyPr>
            <a:noAutofit/>
          </a:bodyPr>
          <a:lstStyle/>
          <a:p>
            <a:r>
              <a:rPr lang="en-US" dirty="0">
                <a:solidFill>
                  <a:schemeClr val="tx1"/>
                </a:solidFill>
                <a:latin typeface="Consolas"/>
                <a:ea typeface="+mn-lt"/>
                <a:cs typeface="+mn-lt"/>
              </a:rPr>
              <a:t>In the context of the energy market, there is a need to accurately forecast electricity prices to enable utilities, businesses, and consumers to make informed decisions regarding energy consumption, pricing strategies, and resource allocation.</a:t>
            </a:r>
            <a:endParaRPr lang="en-US">
              <a:solidFill>
                <a:schemeClr val="tx1"/>
              </a:solidFill>
              <a:latin typeface="Consolas"/>
              <a:ea typeface="+mn-lt"/>
              <a:cs typeface="+mn-lt"/>
            </a:endParaRPr>
          </a:p>
        </p:txBody>
      </p:sp>
    </p:spTree>
    <p:extLst>
      <p:ext uri="{BB962C8B-B14F-4D97-AF65-F5344CB8AC3E}">
        <p14:creationId xmlns:p14="http://schemas.microsoft.com/office/powerpoint/2010/main" val="32157188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24" name="Straight Connector 23">
            <a:extLst>
              <a:ext uri="{FF2B5EF4-FFF2-40B4-BE49-F238E27FC236}">
                <a16:creationId xmlns="" xmlns:a16="http://schemas.microsoft.com/office/drawing/2014/main" id="{FEB90296-CFE0-401D-9CA3-32966EC4F01D}"/>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 xmlns:a16="http://schemas.microsoft.com/office/drawing/2014/main" id="{08C9B4EE-7611-4ED9-B356-7BDD377C39B0}"/>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 xmlns:a16="http://schemas.microsoft.com/office/drawing/2014/main" id="{4A4F266A-F2F7-47CD-8BBC-E3777E982FD2}"/>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 xmlns:a16="http://schemas.microsoft.com/office/drawing/2014/main" id="{20D69C80-8919-4A32-B897-F2A21F940574}"/>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 xmlns:a16="http://schemas.microsoft.com/office/drawing/2014/main" id="{F427B072-CC5B-481B-9719-8CD4C54444BE}"/>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34" name="Rectangle 33">
            <a:extLst>
              <a:ext uri="{FF2B5EF4-FFF2-40B4-BE49-F238E27FC236}">
                <a16:creationId xmlns="" xmlns:a16="http://schemas.microsoft.com/office/drawing/2014/main" id="{313BE87B-D7FD-4BF3-A7BC-511F522528C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 xmlns:a16="http://schemas.microsoft.com/office/drawing/2014/main" id="{035A481B-C639-4892-B0EF-4D8373A9B06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1"/>
            <a:ext cx="4639734"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 xmlns:a16="http://schemas.microsoft.com/office/drawing/2014/main" id="{052BD58B-6284-459E-9FF4-A97F3A56907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2"/>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40" name="Group 39">
            <a:extLst>
              <a:ext uri="{FF2B5EF4-FFF2-40B4-BE49-F238E27FC236}">
                <a16:creationId xmlns="" xmlns:a16="http://schemas.microsoft.com/office/drawing/2014/main" id="{AE589C21-CEDE-4D90-AC85-6E43B68D131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9206969" y="3449715"/>
            <a:ext cx="2981858" cy="3208867"/>
            <a:chOff x="9206969" y="2963333"/>
            <a:chExt cx="2981858" cy="3208867"/>
          </a:xfrm>
        </p:grpSpPr>
        <p:cxnSp>
          <p:nvCxnSpPr>
            <p:cNvPr id="41" name="Straight Connector 40">
              <a:extLst>
                <a:ext uri="{FF2B5EF4-FFF2-40B4-BE49-F238E27FC236}">
                  <a16:creationId xmlns="" xmlns:a16="http://schemas.microsoft.com/office/drawing/2014/main" id="{1F4121EC-0ADD-45C0-85F0-D49F67A3ED8B}"/>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 xmlns:a16="http://schemas.microsoft.com/office/drawing/2014/main" id="{422F012F-0680-4AEC-9884-BA712ED2B9E6}"/>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 xmlns:a16="http://schemas.microsoft.com/office/drawing/2014/main" id="{FA5CEDFE-9EC8-436B-AE10-F85A847783A2}"/>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 xmlns:a16="http://schemas.microsoft.com/office/drawing/2014/main" id="{29C70031-55D8-483B-8452-A6B809D0AC84}"/>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 xmlns:a16="http://schemas.microsoft.com/office/drawing/2014/main" id="{E24F1E16-B0BE-4400-9A10-95BB1D52CCD2}"/>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2" name="Title 1">
            <a:extLst>
              <a:ext uri="{FF2B5EF4-FFF2-40B4-BE49-F238E27FC236}">
                <a16:creationId xmlns="" xmlns:a16="http://schemas.microsoft.com/office/drawing/2014/main" id="{9D96E9B9-A15B-EDD7-23CA-AC0454D2959A}"/>
              </a:ext>
            </a:extLst>
          </p:cNvPr>
          <p:cNvSpPr>
            <a:spLocks noGrp="1"/>
          </p:cNvSpPr>
          <p:nvPr>
            <p:ph type="title"/>
          </p:nvPr>
        </p:nvSpPr>
        <p:spPr>
          <a:xfrm>
            <a:off x="5116738" y="685798"/>
            <a:ext cx="6159273" cy="4495801"/>
          </a:xfrm>
        </p:spPr>
        <p:txBody>
          <a:bodyPr vert="horz" lIns="91440" tIns="45720" rIns="91440" bIns="45720" rtlCol="0" anchor="ctr">
            <a:normAutofit/>
          </a:bodyPr>
          <a:lstStyle/>
          <a:p>
            <a:r>
              <a:rPr lang="en-US" sz="5400">
                <a:solidFill>
                  <a:srgbClr val="FFFFFF"/>
                </a:solidFill>
              </a:rPr>
              <a:t>THANK YOU</a:t>
            </a:r>
          </a:p>
        </p:txBody>
      </p:sp>
    </p:spTree>
    <p:extLst>
      <p:ext uri="{BB962C8B-B14F-4D97-AF65-F5344CB8AC3E}">
        <p14:creationId xmlns:p14="http://schemas.microsoft.com/office/powerpoint/2010/main" val="5870023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DA702235-1117-5A59-AA35-F389AB82AC0E}"/>
              </a:ext>
            </a:extLst>
          </p:cNvPr>
          <p:cNvSpPr>
            <a:spLocks noGrp="1"/>
          </p:cNvSpPr>
          <p:nvPr>
            <p:ph type="title"/>
          </p:nvPr>
        </p:nvSpPr>
        <p:spPr>
          <a:xfrm>
            <a:off x="1834919" y="685800"/>
            <a:ext cx="3705269" cy="5308599"/>
          </a:xfrm>
        </p:spPr>
        <p:txBody>
          <a:bodyPr>
            <a:normAutofit/>
          </a:bodyPr>
          <a:lstStyle/>
          <a:p>
            <a:r>
              <a:rPr lang="en-US" sz="3200">
                <a:solidFill>
                  <a:srgbClr val="FFFFFF"/>
                </a:solidFill>
              </a:rPr>
              <a:t>INTRODUCTION</a:t>
            </a:r>
          </a:p>
        </p:txBody>
      </p:sp>
      <p:sp>
        <p:nvSpPr>
          <p:cNvPr id="3" name="Content Placeholder 2">
            <a:extLst>
              <a:ext uri="{FF2B5EF4-FFF2-40B4-BE49-F238E27FC236}">
                <a16:creationId xmlns="" xmlns:a16="http://schemas.microsoft.com/office/drawing/2014/main" id="{2DDC613D-DD9B-A3A0-FB4C-2C76CE54027C}"/>
              </a:ext>
            </a:extLst>
          </p:cNvPr>
          <p:cNvSpPr>
            <a:spLocks noGrp="1"/>
          </p:cNvSpPr>
          <p:nvPr>
            <p:ph idx="1"/>
          </p:nvPr>
        </p:nvSpPr>
        <p:spPr>
          <a:xfrm>
            <a:off x="6516553" y="685800"/>
            <a:ext cx="4754563" cy="5410200"/>
          </a:xfrm>
        </p:spPr>
        <p:txBody>
          <a:bodyPr>
            <a:normAutofit/>
          </a:bodyPr>
          <a:lstStyle/>
          <a:p>
            <a:pPr>
              <a:buClr>
                <a:srgbClr val="FFFFFF"/>
              </a:buClr>
            </a:pPr>
            <a:r>
              <a:rPr lang="en-US" dirty="0">
                <a:solidFill>
                  <a:schemeClr val="tx1"/>
                </a:solidFill>
                <a:latin typeface="Consolas"/>
                <a:ea typeface="+mn-lt"/>
                <a:cs typeface="+mn-lt"/>
              </a:rPr>
              <a:t>Electricity price prediction is a crucial task in the energy sector, helping both consumers and producers make informed decisions about their energy usage and trading.</a:t>
            </a:r>
            <a:endParaRPr lang="en-US" dirty="0">
              <a:solidFill>
                <a:schemeClr val="tx1"/>
              </a:solidFill>
              <a:latin typeface="Consolas"/>
            </a:endParaRPr>
          </a:p>
          <a:p>
            <a:pPr>
              <a:buClr>
                <a:srgbClr val="FFFFFF"/>
              </a:buClr>
            </a:pPr>
            <a:r>
              <a:rPr lang="en-US" dirty="0">
                <a:solidFill>
                  <a:schemeClr val="tx1"/>
                </a:solidFill>
                <a:latin typeface="Consolas"/>
                <a:ea typeface="+mn-lt"/>
                <a:cs typeface="+mn-lt"/>
              </a:rPr>
              <a:t>Predicting electricity prices is a complex task that requires a combination of different analyses and data sources. Here are some approaches and analyses you can consider for electricity price prediction.</a:t>
            </a:r>
            <a:endParaRPr lang="en-US">
              <a:solidFill>
                <a:schemeClr val="tx1"/>
              </a:solidFill>
              <a:latin typeface="Consolas"/>
            </a:endParaRPr>
          </a:p>
          <a:p>
            <a:pPr>
              <a:buClr>
                <a:srgbClr val="FFFFFF"/>
              </a:buClr>
            </a:pPr>
            <a:endParaRPr lang="en-US" dirty="0">
              <a:solidFill>
                <a:schemeClr val="tx1"/>
              </a:solidFill>
              <a:latin typeface="Consolas"/>
            </a:endParaRPr>
          </a:p>
        </p:txBody>
      </p:sp>
    </p:spTree>
    <p:extLst>
      <p:ext uri="{BB962C8B-B14F-4D97-AF65-F5344CB8AC3E}">
        <p14:creationId xmlns:p14="http://schemas.microsoft.com/office/powerpoint/2010/main" val="3484404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0B77466-6A73-A577-05E4-BBC361F1861C}"/>
              </a:ext>
            </a:extLst>
          </p:cNvPr>
          <p:cNvSpPr>
            <a:spLocks noGrp="1"/>
          </p:cNvSpPr>
          <p:nvPr>
            <p:ph type="title"/>
          </p:nvPr>
        </p:nvSpPr>
        <p:spPr>
          <a:xfrm>
            <a:off x="1590504" y="2353574"/>
            <a:ext cx="3705269" cy="1239807"/>
          </a:xfrm>
        </p:spPr>
        <p:txBody>
          <a:bodyPr>
            <a:normAutofit/>
          </a:bodyPr>
          <a:lstStyle/>
          <a:p>
            <a:r>
              <a:rPr lang="en-US" sz="3200" dirty="0">
                <a:solidFill>
                  <a:srgbClr val="FFFFFF"/>
                </a:solidFill>
              </a:rPr>
              <a:t>DESIGN THINKING</a:t>
            </a:r>
          </a:p>
        </p:txBody>
      </p:sp>
      <p:sp>
        <p:nvSpPr>
          <p:cNvPr id="3" name="Content Placeholder 2">
            <a:extLst>
              <a:ext uri="{FF2B5EF4-FFF2-40B4-BE49-F238E27FC236}">
                <a16:creationId xmlns="" xmlns:a16="http://schemas.microsoft.com/office/drawing/2014/main" id="{BA2C9676-1A20-8E0D-117E-75B1293F0B23}"/>
              </a:ext>
            </a:extLst>
          </p:cNvPr>
          <p:cNvSpPr>
            <a:spLocks noGrp="1"/>
          </p:cNvSpPr>
          <p:nvPr>
            <p:ph idx="1"/>
          </p:nvPr>
        </p:nvSpPr>
        <p:spPr>
          <a:xfrm>
            <a:off x="6645949" y="887083"/>
            <a:ext cx="4754563" cy="5410200"/>
          </a:xfrm>
        </p:spPr>
        <p:txBody>
          <a:bodyPr vert="horz" lIns="91440" tIns="45720" rIns="91440" bIns="45720" rtlCol="0" anchor="ctr">
            <a:noAutofit/>
          </a:bodyPr>
          <a:lstStyle/>
          <a:p>
            <a:pPr>
              <a:buClr>
                <a:srgbClr val="FFFFFF"/>
              </a:buClr>
              <a:buFont typeface="Wingdings 3"/>
              <a:buChar char=""/>
            </a:pPr>
            <a:r>
              <a:rPr lang="en-US" sz="2400" b="1" dirty="0">
                <a:solidFill>
                  <a:schemeClr val="tx1"/>
                </a:solidFill>
                <a:latin typeface="Consolas"/>
                <a:ea typeface="+mn-lt"/>
                <a:cs typeface="+mn-lt"/>
              </a:rPr>
              <a:t>Empathize:</a:t>
            </a:r>
            <a:r>
              <a:rPr lang="en-US" sz="2400" dirty="0">
                <a:solidFill>
                  <a:schemeClr val="tx1"/>
                </a:solidFill>
                <a:latin typeface="Consolas"/>
                <a:ea typeface="+mn-lt"/>
                <a:cs typeface="+mn-lt"/>
              </a:rPr>
              <a:t> </a:t>
            </a:r>
            <a:r>
              <a:rPr lang="en-US" sz="1800" dirty="0">
                <a:solidFill>
                  <a:schemeClr val="tx1"/>
                </a:solidFill>
                <a:latin typeface="Consolas"/>
                <a:ea typeface="+mn-lt"/>
                <a:cs typeface="+mn-lt"/>
              </a:rPr>
              <a:t>Understand the needs and challenges of stakeholders, including utilities, businesses, and consumers. Conduct interviews, surveys, and research to gather insights into how electricity price prediction can benefit them.</a:t>
            </a:r>
            <a:endParaRPr lang="en-US" sz="1800">
              <a:solidFill>
                <a:schemeClr val="tx1"/>
              </a:solidFill>
              <a:latin typeface="Consolas"/>
            </a:endParaRPr>
          </a:p>
          <a:p>
            <a:pPr>
              <a:buClr>
                <a:srgbClr val="FFFFFF"/>
              </a:buClr>
              <a:buFont typeface="Wingdings 3"/>
              <a:buChar char=""/>
            </a:pPr>
            <a:r>
              <a:rPr lang="en-US" sz="2400" b="1" dirty="0">
                <a:solidFill>
                  <a:schemeClr val="tx1"/>
                </a:solidFill>
                <a:latin typeface="Consolas"/>
                <a:ea typeface="+mn-lt"/>
                <a:cs typeface="+mn-lt"/>
              </a:rPr>
              <a:t>Define:</a:t>
            </a:r>
            <a:r>
              <a:rPr lang="en-US" sz="1800" dirty="0">
                <a:solidFill>
                  <a:schemeClr val="tx1"/>
                </a:solidFill>
                <a:latin typeface="Consolas"/>
                <a:ea typeface="+mn-lt"/>
                <a:cs typeface="+mn-lt"/>
              </a:rPr>
              <a:t> Clearly define the problem, specifying what factors need to be predicted, the time frames, and the desired level of accuracy. Create a user-centric problem statement.</a:t>
            </a:r>
            <a:endParaRPr lang="en-US" sz="1800">
              <a:solidFill>
                <a:schemeClr val="tx1"/>
              </a:solidFill>
              <a:latin typeface="Consolas"/>
            </a:endParaRPr>
          </a:p>
          <a:p>
            <a:pPr marL="0" indent="0">
              <a:buClr>
                <a:srgbClr val="FFFFFF"/>
              </a:buClr>
              <a:buNone/>
            </a:pPr>
            <a:endParaRPr lang="en-US" sz="1800" dirty="0">
              <a:solidFill>
                <a:schemeClr val="tx1"/>
              </a:solidFill>
              <a:latin typeface="Consolas"/>
            </a:endParaRPr>
          </a:p>
          <a:p>
            <a:pPr>
              <a:buNone/>
            </a:pPr>
            <a:endParaRPr lang="en-US" sz="1800" dirty="0">
              <a:solidFill>
                <a:schemeClr val="tx1"/>
              </a:solidFill>
              <a:latin typeface="Consolas"/>
            </a:endParaRPr>
          </a:p>
        </p:txBody>
      </p:sp>
    </p:spTree>
    <p:extLst>
      <p:ext uri="{BB962C8B-B14F-4D97-AF65-F5344CB8AC3E}">
        <p14:creationId xmlns:p14="http://schemas.microsoft.com/office/powerpoint/2010/main" val="3389917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 xmlns:a16="http://schemas.microsoft.com/office/drawing/2014/main" id="{7E4045DE-B3E8-B01F-4F95-A67A53C26DF0}"/>
              </a:ext>
            </a:extLst>
          </p:cNvPr>
          <p:cNvSpPr>
            <a:spLocks noGrp="1"/>
          </p:cNvSpPr>
          <p:nvPr>
            <p:ph idx="1"/>
          </p:nvPr>
        </p:nvSpPr>
        <p:spPr>
          <a:xfrm>
            <a:off x="1369459" y="685800"/>
            <a:ext cx="9901657" cy="5410200"/>
          </a:xfrm>
        </p:spPr>
        <p:txBody>
          <a:bodyPr vert="horz" lIns="91440" tIns="45720" rIns="91440" bIns="45720" rtlCol="0" anchor="t">
            <a:normAutofit fontScale="92500"/>
          </a:bodyPr>
          <a:lstStyle/>
          <a:p>
            <a:r>
              <a:rPr lang="en-US" sz="2400" b="1" dirty="0">
                <a:solidFill>
                  <a:schemeClr val="tx1"/>
                </a:solidFill>
                <a:latin typeface="Consolas"/>
              </a:rPr>
              <a:t>Ideate:</a:t>
            </a:r>
            <a:r>
              <a:rPr lang="en-US" dirty="0">
                <a:solidFill>
                  <a:schemeClr val="tx1"/>
                </a:solidFill>
                <a:latin typeface="Consolas"/>
              </a:rPr>
              <a:t> Brainstorm potential solutions, including data sources, modeling techniques, and communication methods for sharing predictions with end-users. Encourage creative thinking and consider a variety of approaches.</a:t>
            </a:r>
          </a:p>
          <a:p>
            <a:pPr>
              <a:buClr>
                <a:srgbClr val="FFFFFF"/>
              </a:buClr>
            </a:pPr>
            <a:r>
              <a:rPr lang="en-US" sz="2400" b="1" dirty="0">
                <a:solidFill>
                  <a:schemeClr val="tx1"/>
                </a:solidFill>
                <a:latin typeface="Consolas"/>
                <a:ea typeface="+mn-lt"/>
                <a:cs typeface="+mn-lt"/>
              </a:rPr>
              <a:t>Prototype:</a:t>
            </a:r>
            <a:r>
              <a:rPr lang="en-US" dirty="0">
                <a:solidFill>
                  <a:schemeClr val="tx1"/>
                </a:solidFill>
                <a:latin typeface="Consolas"/>
                <a:ea typeface="+mn-lt"/>
                <a:cs typeface="+mn-lt"/>
              </a:rPr>
              <a:t> Develop a preliminary electricity price prediction model using a subset of the data. This allows stakeholders to visualize the potential solution and provide feedback.</a:t>
            </a:r>
            <a:endParaRPr lang="en-US" dirty="0">
              <a:solidFill>
                <a:schemeClr val="tx1"/>
              </a:solidFill>
              <a:latin typeface="Consolas"/>
            </a:endParaRPr>
          </a:p>
          <a:p>
            <a:pPr>
              <a:buClr>
                <a:srgbClr val="FFFFFF"/>
              </a:buClr>
            </a:pPr>
            <a:r>
              <a:rPr lang="en-US" sz="2400" b="1" dirty="0">
                <a:solidFill>
                  <a:schemeClr val="tx1"/>
                </a:solidFill>
                <a:latin typeface="Consolas"/>
                <a:ea typeface="+mn-lt"/>
                <a:cs typeface="+mn-lt"/>
              </a:rPr>
              <a:t>Test:</a:t>
            </a:r>
            <a:r>
              <a:rPr lang="en-US" dirty="0">
                <a:solidFill>
                  <a:schemeClr val="tx1"/>
                </a:solidFill>
                <a:latin typeface="Consolas"/>
                <a:ea typeface="+mn-lt"/>
                <a:cs typeface="+mn-lt"/>
              </a:rPr>
              <a:t> Gather feedback from stakeholders and iterate on the prototype. Continuously refine the model based on the user's needs and feedback.</a:t>
            </a:r>
            <a:endParaRPr lang="en-US" dirty="0">
              <a:solidFill>
                <a:schemeClr val="tx1"/>
              </a:solidFill>
              <a:latin typeface="Consolas"/>
            </a:endParaRPr>
          </a:p>
          <a:p>
            <a:pPr>
              <a:buClr>
                <a:srgbClr val="FFFFFF"/>
              </a:buClr>
            </a:pPr>
            <a:r>
              <a:rPr lang="en-US" sz="2400" b="1" dirty="0">
                <a:solidFill>
                  <a:schemeClr val="tx1"/>
                </a:solidFill>
                <a:latin typeface="Consolas"/>
                <a:ea typeface="+mn-lt"/>
                <a:cs typeface="+mn-lt"/>
              </a:rPr>
              <a:t>Implement:</a:t>
            </a:r>
            <a:r>
              <a:rPr lang="en-US" sz="2400" dirty="0">
                <a:solidFill>
                  <a:schemeClr val="tx1"/>
                </a:solidFill>
                <a:latin typeface="Consolas"/>
                <a:ea typeface="+mn-lt"/>
                <a:cs typeface="+mn-lt"/>
              </a:rPr>
              <a:t> </a:t>
            </a:r>
            <a:r>
              <a:rPr lang="en-US" dirty="0">
                <a:solidFill>
                  <a:schemeClr val="tx1"/>
                </a:solidFill>
                <a:latin typeface="Consolas"/>
                <a:ea typeface="+mn-lt"/>
                <a:cs typeface="+mn-lt"/>
              </a:rPr>
              <a:t>Deploy the predictive model in a real-world setting. Ensure that it integrates with existing systems and provides accurate predictions.</a:t>
            </a:r>
            <a:endParaRPr lang="en-US">
              <a:solidFill>
                <a:schemeClr val="tx1"/>
              </a:solidFill>
              <a:latin typeface="Consolas"/>
            </a:endParaRPr>
          </a:p>
          <a:p>
            <a:pPr>
              <a:buClr>
                <a:srgbClr val="FFFFFF"/>
              </a:buClr>
            </a:pPr>
            <a:r>
              <a:rPr lang="en-US" sz="2400" b="1" dirty="0">
                <a:solidFill>
                  <a:schemeClr val="tx1"/>
                </a:solidFill>
                <a:latin typeface="Consolas"/>
                <a:ea typeface="+mn-lt"/>
                <a:cs typeface="+mn-lt"/>
              </a:rPr>
              <a:t>Iterate:</a:t>
            </a:r>
            <a:r>
              <a:rPr lang="en-US" dirty="0">
                <a:solidFill>
                  <a:schemeClr val="tx1"/>
                </a:solidFill>
                <a:latin typeface="Consolas"/>
                <a:ea typeface="+mn-lt"/>
                <a:cs typeface="+mn-lt"/>
              </a:rPr>
              <a:t> Continuously monitor the model's performance and collect user feedback. Make improvements as necessary to enhance accuracy and usability.</a:t>
            </a:r>
            <a:endParaRPr lang="en-US" dirty="0">
              <a:solidFill>
                <a:schemeClr val="tx1"/>
              </a:solidFill>
              <a:latin typeface="Consolas"/>
            </a:endParaRPr>
          </a:p>
          <a:p>
            <a:pPr>
              <a:buClr>
                <a:srgbClr val="FFFFFF"/>
              </a:buClr>
            </a:pPr>
            <a:endParaRPr lang="en-US" sz="2000" dirty="0">
              <a:solidFill>
                <a:schemeClr val="tx1"/>
              </a:solidFill>
              <a:latin typeface="Consolas"/>
            </a:endParaRPr>
          </a:p>
          <a:p>
            <a:pPr lvl="1">
              <a:buClr>
                <a:srgbClr val="FFFFFF"/>
              </a:buClr>
            </a:pPr>
            <a:endParaRPr lang="en-US" sz="2000" dirty="0">
              <a:solidFill>
                <a:schemeClr val="tx1"/>
              </a:solidFill>
              <a:latin typeface="Consolas"/>
            </a:endParaRPr>
          </a:p>
        </p:txBody>
      </p:sp>
    </p:spTree>
    <p:extLst>
      <p:ext uri="{BB962C8B-B14F-4D97-AF65-F5344CB8AC3E}">
        <p14:creationId xmlns:p14="http://schemas.microsoft.com/office/powerpoint/2010/main" val="25131282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28" name="Group 27">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29" name="Straight Connector 28">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35" name="Rectangle 34">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C24A5A67-C353-253E-587C-13D60EF7B07D}"/>
              </a:ext>
            </a:extLst>
          </p:cNvPr>
          <p:cNvSpPr>
            <a:spLocks noGrp="1"/>
          </p:cNvSpPr>
          <p:nvPr>
            <p:ph type="title"/>
          </p:nvPr>
        </p:nvSpPr>
        <p:spPr>
          <a:xfrm>
            <a:off x="1834919" y="685800"/>
            <a:ext cx="3705269" cy="5308599"/>
          </a:xfrm>
        </p:spPr>
        <p:txBody>
          <a:bodyPr>
            <a:normAutofit/>
          </a:bodyPr>
          <a:lstStyle/>
          <a:p>
            <a:r>
              <a:rPr lang="en-US" sz="3200" dirty="0">
                <a:solidFill>
                  <a:srgbClr val="FFFFFF"/>
                </a:solidFill>
              </a:rPr>
              <a:t>PHASE OF DEVELOPMENT</a:t>
            </a:r>
          </a:p>
        </p:txBody>
      </p:sp>
      <p:sp>
        <p:nvSpPr>
          <p:cNvPr id="3" name="Content Placeholder 2">
            <a:extLst>
              <a:ext uri="{FF2B5EF4-FFF2-40B4-BE49-F238E27FC236}">
                <a16:creationId xmlns="" xmlns:a16="http://schemas.microsoft.com/office/drawing/2014/main" id="{DDF49758-3B22-9A3D-07FF-8F7AA0AC888A}"/>
              </a:ext>
            </a:extLst>
          </p:cNvPr>
          <p:cNvSpPr>
            <a:spLocks noGrp="1"/>
          </p:cNvSpPr>
          <p:nvPr>
            <p:ph idx="1"/>
          </p:nvPr>
        </p:nvSpPr>
        <p:spPr>
          <a:xfrm>
            <a:off x="6516553" y="685800"/>
            <a:ext cx="4754563" cy="5410200"/>
          </a:xfrm>
        </p:spPr>
        <p:txBody>
          <a:bodyPr vert="horz" lIns="91440" tIns="45720" rIns="91440" bIns="45720" rtlCol="0">
            <a:normAutofit/>
          </a:bodyPr>
          <a:lstStyle/>
          <a:p>
            <a:r>
              <a:rPr lang="en-US" sz="1800" b="1">
                <a:solidFill>
                  <a:srgbClr val="FFFFFF"/>
                </a:solidFill>
                <a:latin typeface="Consolas"/>
                <a:ea typeface="+mn-lt"/>
                <a:cs typeface="+mn-lt"/>
              </a:rPr>
              <a:t>Data Collection:</a:t>
            </a:r>
            <a:endParaRPr lang="en-US" sz="1800">
              <a:solidFill>
                <a:srgbClr val="FFFFFF"/>
              </a:solidFill>
              <a:latin typeface="Consolas"/>
            </a:endParaRPr>
          </a:p>
          <a:p>
            <a:pPr lvl="1">
              <a:buClr>
                <a:srgbClr val="FFFFFF"/>
              </a:buClr>
            </a:pPr>
            <a:r>
              <a:rPr lang="en-US">
                <a:solidFill>
                  <a:srgbClr val="FFFFFF"/>
                </a:solidFill>
                <a:latin typeface="Consolas"/>
                <a:ea typeface="+mn-lt"/>
                <a:cs typeface="+mn-lt"/>
              </a:rPr>
              <a:t>Gather historical electricity price data.</a:t>
            </a:r>
            <a:endParaRPr lang="en-US">
              <a:solidFill>
                <a:srgbClr val="FFFFFF"/>
              </a:solidFill>
              <a:latin typeface="Consolas"/>
            </a:endParaRPr>
          </a:p>
          <a:p>
            <a:pPr lvl="1">
              <a:buClr>
                <a:srgbClr val="FFFFFF"/>
              </a:buClr>
            </a:pPr>
            <a:r>
              <a:rPr lang="en-US">
                <a:solidFill>
                  <a:srgbClr val="FFFFFF"/>
                </a:solidFill>
                <a:latin typeface="Consolas"/>
                <a:ea typeface="+mn-lt"/>
                <a:cs typeface="+mn-lt"/>
              </a:rPr>
              <a:t>Collect relevant data sources, such as weather data, demand data, and market indicators.</a:t>
            </a:r>
            <a:endParaRPr lang="en-US">
              <a:solidFill>
                <a:srgbClr val="FFFFFF"/>
              </a:solidFill>
              <a:latin typeface="Consolas"/>
            </a:endParaRPr>
          </a:p>
          <a:p>
            <a:pPr lvl="1">
              <a:buClr>
                <a:srgbClr val="FFFFFF"/>
              </a:buClr>
            </a:pPr>
            <a:r>
              <a:rPr lang="en-US">
                <a:solidFill>
                  <a:srgbClr val="FFFFFF"/>
                </a:solidFill>
                <a:latin typeface="Consolas"/>
                <a:ea typeface="+mn-lt"/>
                <a:cs typeface="+mn-lt"/>
              </a:rPr>
              <a:t>Ensure data quality and consistency.</a:t>
            </a:r>
            <a:endParaRPr lang="en-US">
              <a:solidFill>
                <a:srgbClr val="FFFFFF"/>
              </a:solidFill>
              <a:latin typeface="Consolas"/>
            </a:endParaRPr>
          </a:p>
          <a:p>
            <a:pPr>
              <a:buClr>
                <a:srgbClr val="FFFFFF"/>
              </a:buClr>
            </a:pPr>
            <a:r>
              <a:rPr lang="en-US" sz="1800" b="1">
                <a:solidFill>
                  <a:srgbClr val="FFFFFF"/>
                </a:solidFill>
                <a:latin typeface="Consolas"/>
                <a:ea typeface="+mn-lt"/>
                <a:cs typeface="+mn-lt"/>
              </a:rPr>
              <a:t>Data Preprocessing:</a:t>
            </a:r>
            <a:endParaRPr lang="en-US" sz="1800">
              <a:solidFill>
                <a:srgbClr val="FFFFFF"/>
              </a:solidFill>
              <a:latin typeface="Consolas"/>
            </a:endParaRPr>
          </a:p>
          <a:p>
            <a:pPr lvl="1">
              <a:buClr>
                <a:srgbClr val="FFFFFF"/>
              </a:buClr>
            </a:pPr>
            <a:r>
              <a:rPr lang="en-US">
                <a:solidFill>
                  <a:srgbClr val="FFFFFF"/>
                </a:solidFill>
                <a:latin typeface="Consolas"/>
                <a:ea typeface="+mn-lt"/>
                <a:cs typeface="+mn-lt"/>
              </a:rPr>
              <a:t>Clean and preprocess data, handling missing values and outliers.</a:t>
            </a:r>
            <a:endParaRPr lang="en-US">
              <a:solidFill>
                <a:srgbClr val="FFFFFF"/>
              </a:solidFill>
              <a:latin typeface="Consolas"/>
            </a:endParaRPr>
          </a:p>
          <a:p>
            <a:pPr lvl="1">
              <a:buClr>
                <a:srgbClr val="FFFFFF"/>
              </a:buClr>
            </a:pPr>
            <a:r>
              <a:rPr lang="en-US">
                <a:solidFill>
                  <a:srgbClr val="FFFFFF"/>
                </a:solidFill>
                <a:latin typeface="Consolas"/>
                <a:ea typeface="+mn-lt"/>
                <a:cs typeface="+mn-lt"/>
              </a:rPr>
              <a:t>Feature engineering: Create relevant features, such as time of day, day of the week, and seasonality.</a:t>
            </a:r>
            <a:endParaRPr lang="en-US">
              <a:solidFill>
                <a:srgbClr val="FFFFFF"/>
              </a:solidFill>
              <a:latin typeface="Consolas"/>
            </a:endParaRPr>
          </a:p>
          <a:p>
            <a:pPr>
              <a:buClr>
                <a:srgbClr val="FFFFFF"/>
              </a:buClr>
            </a:pPr>
            <a:endParaRPr lang="en-US" sz="1800">
              <a:solidFill>
                <a:srgbClr val="FFFFFF"/>
              </a:solidFill>
              <a:latin typeface="Consolas"/>
            </a:endParaRPr>
          </a:p>
        </p:txBody>
      </p:sp>
    </p:spTree>
    <p:extLst>
      <p:ext uri="{BB962C8B-B14F-4D97-AF65-F5344CB8AC3E}">
        <p14:creationId xmlns:p14="http://schemas.microsoft.com/office/powerpoint/2010/main" val="1217385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 xmlns:a16="http://schemas.microsoft.com/office/drawing/2014/main" id="{278D4E33-FF24-43C2-947A-4870A6680751}"/>
              </a:ext>
            </a:extLst>
          </p:cNvPr>
          <p:cNvSpPr>
            <a:spLocks noGrp="1"/>
          </p:cNvSpPr>
          <p:nvPr>
            <p:ph idx="1"/>
          </p:nvPr>
        </p:nvSpPr>
        <p:spPr>
          <a:xfrm>
            <a:off x="1369459" y="1088366"/>
            <a:ext cx="9901657" cy="5410200"/>
          </a:xfrm>
        </p:spPr>
        <p:txBody>
          <a:bodyPr vert="horz" lIns="91440" tIns="45720" rIns="91440" bIns="45720" rtlCol="0" anchor="ctr">
            <a:noAutofit/>
          </a:bodyPr>
          <a:lstStyle/>
          <a:p>
            <a:r>
              <a:rPr lang="en-US" sz="2400" b="1" dirty="0">
                <a:solidFill>
                  <a:schemeClr val="tx1"/>
                </a:solidFill>
                <a:latin typeface="Consolas"/>
                <a:ea typeface="+mn-lt"/>
                <a:cs typeface="+mn-lt"/>
              </a:rPr>
              <a:t>Model Selection:</a:t>
            </a:r>
            <a:endParaRPr lang="en-US" sz="2400">
              <a:solidFill>
                <a:schemeClr val="tx1"/>
              </a:solidFill>
              <a:latin typeface="Consolas"/>
            </a:endParaRPr>
          </a:p>
          <a:p>
            <a:pPr lvl="1">
              <a:buClr>
                <a:srgbClr val="FFFFFF"/>
              </a:buClr>
            </a:pPr>
            <a:r>
              <a:rPr lang="en-US" sz="2000" dirty="0">
                <a:solidFill>
                  <a:schemeClr val="tx1"/>
                </a:solidFill>
                <a:latin typeface="Consolas"/>
                <a:ea typeface="+mn-lt"/>
                <a:cs typeface="+mn-lt"/>
              </a:rPr>
              <a:t>Choose suitable machine learning or statistical models for prediction.</a:t>
            </a:r>
            <a:endParaRPr lang="en-US" sz="2000" dirty="0">
              <a:solidFill>
                <a:schemeClr val="tx1"/>
              </a:solidFill>
              <a:latin typeface="Consolas"/>
            </a:endParaRPr>
          </a:p>
          <a:p>
            <a:pPr lvl="1">
              <a:buClr>
                <a:srgbClr val="FFFFFF"/>
              </a:buClr>
            </a:pPr>
            <a:r>
              <a:rPr lang="en-US" sz="2000" dirty="0">
                <a:solidFill>
                  <a:schemeClr val="tx1"/>
                </a:solidFill>
                <a:latin typeface="Consolas"/>
                <a:ea typeface="+mn-lt"/>
                <a:cs typeface="+mn-lt"/>
              </a:rPr>
              <a:t>Experiment with different algorithms, such as time series models, regression, or machine learning models like neural networks.</a:t>
            </a:r>
            <a:endParaRPr lang="en-US" sz="2000" dirty="0">
              <a:solidFill>
                <a:schemeClr val="tx1"/>
              </a:solidFill>
              <a:latin typeface="Consolas"/>
            </a:endParaRPr>
          </a:p>
          <a:p>
            <a:pPr>
              <a:buClr>
                <a:srgbClr val="FFFFFF"/>
              </a:buClr>
            </a:pPr>
            <a:r>
              <a:rPr lang="en-US" sz="2400" b="1" dirty="0">
                <a:solidFill>
                  <a:schemeClr val="tx1"/>
                </a:solidFill>
                <a:latin typeface="Consolas"/>
                <a:ea typeface="+mn-lt"/>
                <a:cs typeface="+mn-lt"/>
              </a:rPr>
              <a:t>Training and Validation:</a:t>
            </a:r>
            <a:endParaRPr lang="en-US" sz="2400" dirty="0">
              <a:solidFill>
                <a:schemeClr val="tx1"/>
              </a:solidFill>
              <a:latin typeface="Consolas"/>
            </a:endParaRPr>
          </a:p>
          <a:p>
            <a:pPr lvl="1">
              <a:buClr>
                <a:srgbClr val="FFFFFF"/>
              </a:buClr>
            </a:pPr>
            <a:r>
              <a:rPr lang="en-US" sz="2000" dirty="0">
                <a:solidFill>
                  <a:schemeClr val="tx1"/>
                </a:solidFill>
                <a:latin typeface="Consolas"/>
                <a:ea typeface="+mn-lt"/>
                <a:cs typeface="+mn-lt"/>
              </a:rPr>
              <a:t>Split the data into training and validation sets.</a:t>
            </a:r>
            <a:endParaRPr lang="en-US" sz="2000" dirty="0">
              <a:solidFill>
                <a:schemeClr val="tx1"/>
              </a:solidFill>
              <a:latin typeface="Consolas"/>
            </a:endParaRPr>
          </a:p>
          <a:p>
            <a:pPr lvl="1">
              <a:buClr>
                <a:srgbClr val="FFFFFF"/>
              </a:buClr>
            </a:pPr>
            <a:r>
              <a:rPr lang="en-US" sz="2000" dirty="0">
                <a:solidFill>
                  <a:schemeClr val="tx1"/>
                </a:solidFill>
                <a:latin typeface="Consolas"/>
                <a:ea typeface="+mn-lt"/>
                <a:cs typeface="+mn-lt"/>
              </a:rPr>
              <a:t>Train the model on historical data and validate its performance against known outcomes.</a:t>
            </a:r>
            <a:endParaRPr lang="en-US" sz="2000" dirty="0">
              <a:solidFill>
                <a:schemeClr val="tx1"/>
              </a:solidFill>
              <a:latin typeface="Consolas"/>
            </a:endParaRPr>
          </a:p>
          <a:p>
            <a:pPr>
              <a:buClr>
                <a:srgbClr val="FFFFFF"/>
              </a:buClr>
            </a:pPr>
            <a:r>
              <a:rPr lang="en-US" sz="2400" b="1" dirty="0">
                <a:solidFill>
                  <a:schemeClr val="tx1"/>
                </a:solidFill>
                <a:latin typeface="Consolas"/>
                <a:ea typeface="+mn-lt"/>
                <a:cs typeface="+mn-lt"/>
              </a:rPr>
              <a:t>Hyperparameter Tuning:</a:t>
            </a:r>
            <a:endParaRPr lang="en-US" sz="2400" dirty="0">
              <a:solidFill>
                <a:schemeClr val="tx1"/>
              </a:solidFill>
              <a:latin typeface="Consolas"/>
            </a:endParaRPr>
          </a:p>
          <a:p>
            <a:pPr lvl="1">
              <a:buClr>
                <a:srgbClr val="FFFFFF"/>
              </a:buClr>
            </a:pPr>
            <a:r>
              <a:rPr lang="en-US" sz="2000" dirty="0">
                <a:solidFill>
                  <a:schemeClr val="tx1"/>
                </a:solidFill>
                <a:latin typeface="Consolas"/>
                <a:ea typeface="+mn-lt"/>
                <a:cs typeface="+mn-lt"/>
              </a:rPr>
              <a:t>Optimize model hyperparameters to improve predictive accuracy.</a:t>
            </a:r>
            <a:endParaRPr lang="en-US" sz="2400">
              <a:solidFill>
                <a:schemeClr val="tx1"/>
              </a:solidFill>
              <a:latin typeface="Consolas"/>
            </a:endParaRPr>
          </a:p>
          <a:p>
            <a:pPr>
              <a:buClr>
                <a:srgbClr val="FFFFFF"/>
              </a:buClr>
            </a:pPr>
            <a:r>
              <a:rPr lang="en-US" sz="2400" b="1" dirty="0">
                <a:solidFill>
                  <a:schemeClr val="tx1"/>
                </a:solidFill>
                <a:latin typeface="Consolas"/>
                <a:ea typeface="+mn-lt"/>
                <a:cs typeface="+mn-lt"/>
              </a:rPr>
              <a:t>Model Evaluation:</a:t>
            </a:r>
            <a:endParaRPr lang="en-US" sz="2400" dirty="0">
              <a:solidFill>
                <a:schemeClr val="tx1"/>
              </a:solidFill>
              <a:latin typeface="Consolas"/>
            </a:endParaRPr>
          </a:p>
          <a:p>
            <a:pPr>
              <a:buClr>
                <a:srgbClr val="FFFFFF"/>
              </a:buClr>
            </a:pPr>
            <a:r>
              <a:rPr lang="en-US" dirty="0">
                <a:solidFill>
                  <a:schemeClr val="tx1"/>
                </a:solidFill>
                <a:latin typeface="Consolas"/>
                <a:ea typeface="+mn-lt"/>
                <a:cs typeface="+mn-lt"/>
              </a:rPr>
              <a:t>  Use appropriate evaluation metrics like Mean Absolute Error (MAE) or Root Mean Square Error (RMSE) to assess model performance.</a:t>
            </a:r>
            <a:endParaRPr lang="en-US" dirty="0">
              <a:solidFill>
                <a:schemeClr val="tx1"/>
              </a:solidFill>
              <a:latin typeface="Consolas"/>
            </a:endParaRPr>
          </a:p>
          <a:p>
            <a:pPr>
              <a:buClr>
                <a:srgbClr val="FFFFFF"/>
              </a:buClr>
            </a:pPr>
            <a:endParaRPr lang="en-US" dirty="0">
              <a:solidFill>
                <a:schemeClr val="tx1"/>
              </a:solidFill>
              <a:latin typeface="Consolas"/>
            </a:endParaRPr>
          </a:p>
          <a:p>
            <a:pPr marL="0" indent="0">
              <a:buClr>
                <a:srgbClr val="FFFFFF"/>
              </a:buClr>
              <a:buNone/>
            </a:pPr>
            <a:r>
              <a:rPr lang="en-US" dirty="0"/>
              <a:t/>
            </a:r>
            <a:br>
              <a:rPr lang="en-US" dirty="0"/>
            </a:br>
            <a:endParaRPr lang="en-US" dirty="0">
              <a:solidFill>
                <a:schemeClr val="tx1"/>
              </a:solidFill>
              <a:latin typeface="Consolas"/>
            </a:endParaRPr>
          </a:p>
        </p:txBody>
      </p:sp>
    </p:spTree>
    <p:extLst>
      <p:ext uri="{BB962C8B-B14F-4D97-AF65-F5344CB8AC3E}">
        <p14:creationId xmlns:p14="http://schemas.microsoft.com/office/powerpoint/2010/main" val="1548755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781BBDC9-2DC6-4959-AC3D-49A5DCB05D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4B74BB55-8517-4CFE-9389-81D0E6F81F0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438656" cy="6858000"/>
          </a:xfrm>
          <a:prstGeom prst="rect">
            <a:avLst/>
          </a:prstGeom>
          <a:solidFill>
            <a:schemeClr val="accent1">
              <a:lumMod val="5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grpSp>
        <p:nvGrpSpPr>
          <p:cNvPr id="12" name="Group 11">
            <a:extLst>
              <a:ext uri="{FF2B5EF4-FFF2-40B4-BE49-F238E27FC236}">
                <a16:creationId xmlns="" xmlns:a16="http://schemas.microsoft.com/office/drawing/2014/main" id="{A3F7C935-E41E-4E8D-91DF-D3BAB9521DF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80045" y="4435646"/>
            <a:ext cx="1419541" cy="1660354"/>
            <a:chOff x="10292292" y="2963333"/>
            <a:chExt cx="1896535" cy="2218267"/>
          </a:xfrm>
        </p:grpSpPr>
        <p:cxnSp>
          <p:nvCxnSpPr>
            <p:cNvPr id="13" name="Straight Connector 12">
              <a:extLst>
                <a:ext uri="{FF2B5EF4-FFF2-40B4-BE49-F238E27FC236}">
                  <a16:creationId xmlns="" xmlns:a16="http://schemas.microsoft.com/office/drawing/2014/main" id="{4FB64230-1B44-4C76-9885-0BBE5C736CC8}"/>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 xmlns:a16="http://schemas.microsoft.com/office/drawing/2014/main" id="{D3F7F181-4FFE-4F8E-A3D0-1A8ECDEFFB37}"/>
                </a:ext>
                <a:ext uri="{C183D7F6-B498-43B3-948B-1728B52AA6E4}">
                  <adec:decorative xmlns="" xmlns:adec="http://schemas.microsoft.com/office/drawing/2017/decorative" val="1"/>
                </a:ext>
              </a:extLst>
            </p:cNvPr>
            <p:cNvCxnSpPr>
              <a:cxnSpLocks/>
            </p:cNvCxnSpPr>
            <p:nvPr>
              <p:extLst>
                <p:ext uri="{386F3935-93C4-4BCD-93E2-E3B085C9AB24}">
                  <p16:designElem xmlns="" xmlns:p16="http://schemas.microsoft.com/office/powerpoint/2015/main" val="1"/>
                </p:ext>
              </p:extLst>
            </p:nvPr>
          </p:nvCxnSpPr>
          <p:spPr>
            <a:xfrm flipH="1">
              <a:off x="10292292" y="3190344"/>
              <a:ext cx="1896535"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 xmlns:a16="http://schemas.microsoft.com/office/drawing/2014/main" id="{2066495D-EC57-44E4-8DED-0DC2E07AA2F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 xmlns:a16="http://schemas.microsoft.com/office/drawing/2014/main" id="{0E0DA2F2-D672-4417-8072-9ED4FA5CC59F}"/>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 xmlns:a16="http://schemas.microsoft.com/office/drawing/2014/main" id="{30E8BACB-AEC7-46A5-A3AD-4D1BBE8715BA}"/>
                </a:ext>
                <a:ext uri="{C183D7F6-B498-43B3-948B-1728B52AA6E4}">
                  <adec:decorative xmlns="" xmlns:adec="http://schemas.microsoft.com/office/drawing/2017/decorative" val="1"/>
                </a:ext>
              </a:extLst>
            </p:cNvPr>
            <p:cNvCxnSpPr/>
            <p:nvPr>
              <p:extLst>
                <p:ext uri="{386F3935-93C4-4BCD-93E2-E3B085C9AB24}">
                  <p16:designElem xmlns=""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 xmlns:a16="http://schemas.microsoft.com/office/drawing/2014/main" id="{08452CCF-4A27-488A-AAF4-424933CFC9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74212" y="0"/>
            <a:ext cx="4657345" cy="6858000"/>
          </a:xfrm>
          <a:prstGeom prst="rect">
            <a:avLst/>
          </a:prstGeom>
          <a:solidFill>
            <a:schemeClr val="accent1">
              <a:lumMod val="75000"/>
            </a:schemeClr>
          </a:solidFill>
          <a:ln>
            <a:noFill/>
          </a:ln>
          <a:effectLst/>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 xmlns:a16="http://schemas.microsoft.com/office/drawing/2014/main" id="{E20AE211-ED0C-0D79-6811-662C400A7969}"/>
              </a:ext>
            </a:extLst>
          </p:cNvPr>
          <p:cNvSpPr>
            <a:spLocks noGrp="1"/>
          </p:cNvSpPr>
          <p:nvPr>
            <p:ph idx="1"/>
          </p:nvPr>
        </p:nvSpPr>
        <p:spPr>
          <a:xfrm>
            <a:off x="1714516" y="685800"/>
            <a:ext cx="9556600" cy="5410200"/>
          </a:xfrm>
        </p:spPr>
        <p:txBody>
          <a:bodyPr>
            <a:normAutofit/>
          </a:bodyPr>
          <a:lstStyle/>
          <a:p>
            <a:r>
              <a:rPr lang="en-US" sz="2400" b="1" dirty="0">
                <a:solidFill>
                  <a:schemeClr val="tx1"/>
                </a:solidFill>
                <a:latin typeface="Consolas"/>
                <a:ea typeface="+mn-lt"/>
                <a:cs typeface="+mn-lt"/>
              </a:rPr>
              <a:t>Deployment:</a:t>
            </a:r>
            <a:endParaRPr lang="en-US" sz="2400" dirty="0">
              <a:solidFill>
                <a:schemeClr val="tx1"/>
              </a:solidFill>
              <a:latin typeface="Consolas"/>
            </a:endParaRPr>
          </a:p>
          <a:p>
            <a:pPr lvl="1">
              <a:buClr>
                <a:srgbClr val="FFFFFF"/>
              </a:buClr>
            </a:pPr>
            <a:r>
              <a:rPr lang="en-US" sz="2000" dirty="0">
                <a:solidFill>
                  <a:schemeClr val="tx1"/>
                </a:solidFill>
                <a:latin typeface="Consolas"/>
                <a:ea typeface="+mn-lt"/>
                <a:cs typeface="+mn-lt"/>
              </a:rPr>
              <a:t>Deploy the trained model in a production environment, integrating it with real-time data sources.</a:t>
            </a:r>
            <a:endParaRPr lang="en-US" sz="2000" dirty="0">
              <a:solidFill>
                <a:schemeClr val="tx1"/>
              </a:solidFill>
              <a:latin typeface="Consolas"/>
            </a:endParaRPr>
          </a:p>
          <a:p>
            <a:pPr>
              <a:buClr>
                <a:srgbClr val="FFFFFF"/>
              </a:buClr>
            </a:pPr>
            <a:r>
              <a:rPr lang="en-US" sz="2400" b="1" dirty="0">
                <a:solidFill>
                  <a:schemeClr val="tx1"/>
                </a:solidFill>
                <a:latin typeface="Consolas"/>
                <a:ea typeface="+mn-lt"/>
                <a:cs typeface="+mn-lt"/>
              </a:rPr>
              <a:t>Monitoring and Maintenance:</a:t>
            </a:r>
            <a:endParaRPr lang="en-US" sz="2400" dirty="0">
              <a:solidFill>
                <a:schemeClr val="tx1"/>
              </a:solidFill>
              <a:latin typeface="Consolas"/>
            </a:endParaRPr>
          </a:p>
          <a:p>
            <a:pPr lvl="1">
              <a:buClr>
                <a:srgbClr val="FFFFFF"/>
              </a:buClr>
            </a:pPr>
            <a:r>
              <a:rPr lang="en-US" sz="2000" dirty="0">
                <a:solidFill>
                  <a:schemeClr val="tx1"/>
                </a:solidFill>
                <a:latin typeface="Consolas"/>
                <a:ea typeface="+mn-lt"/>
                <a:cs typeface="+mn-lt"/>
              </a:rPr>
              <a:t>Continuously monitor model performance and retrain as needed to adapt to changing market dynamics.</a:t>
            </a:r>
            <a:endParaRPr lang="en-US" sz="2000">
              <a:solidFill>
                <a:schemeClr val="tx1"/>
              </a:solidFill>
              <a:latin typeface="Consolas"/>
            </a:endParaRPr>
          </a:p>
          <a:p>
            <a:pPr>
              <a:buClr>
                <a:srgbClr val="FFFFFF"/>
              </a:buClr>
            </a:pPr>
            <a:r>
              <a:rPr lang="en-US" sz="2400" b="1" dirty="0">
                <a:solidFill>
                  <a:schemeClr val="tx1"/>
                </a:solidFill>
                <a:latin typeface="Consolas"/>
                <a:ea typeface="+mn-lt"/>
                <a:cs typeface="+mn-lt"/>
              </a:rPr>
              <a:t>Feedback Loop:</a:t>
            </a:r>
            <a:endParaRPr lang="en-US" sz="2400">
              <a:solidFill>
                <a:schemeClr val="tx1"/>
              </a:solidFill>
              <a:latin typeface="Consolas"/>
            </a:endParaRPr>
          </a:p>
          <a:p>
            <a:pPr lvl="1">
              <a:buClr>
                <a:srgbClr val="FFFFFF"/>
              </a:buClr>
            </a:pPr>
            <a:r>
              <a:rPr lang="en-US" sz="2000" dirty="0">
                <a:solidFill>
                  <a:schemeClr val="tx1"/>
                </a:solidFill>
                <a:latin typeface="Consolas"/>
                <a:ea typeface="+mn-lt"/>
                <a:cs typeface="+mn-lt"/>
              </a:rPr>
              <a:t>Collect feedback from users and stakeholders to refine the model and user interface.</a:t>
            </a:r>
            <a:endParaRPr lang="en-US" sz="2000">
              <a:solidFill>
                <a:schemeClr val="tx1"/>
              </a:solidFill>
              <a:latin typeface="Consolas"/>
            </a:endParaRPr>
          </a:p>
          <a:p>
            <a:pPr>
              <a:buClr>
                <a:srgbClr val="FFFFFF"/>
              </a:buClr>
            </a:pPr>
            <a:r>
              <a:rPr lang="en-US" sz="2400" b="1" dirty="0">
                <a:solidFill>
                  <a:schemeClr val="tx1"/>
                </a:solidFill>
                <a:latin typeface="Consolas"/>
                <a:ea typeface="+mn-lt"/>
                <a:cs typeface="+mn-lt"/>
              </a:rPr>
              <a:t>Scale and Expand:</a:t>
            </a:r>
            <a:endParaRPr lang="en-US" sz="2400">
              <a:solidFill>
                <a:schemeClr val="tx1"/>
              </a:solidFill>
              <a:latin typeface="Consolas"/>
            </a:endParaRPr>
          </a:p>
          <a:p>
            <a:pPr lvl="1">
              <a:buClr>
                <a:srgbClr val="FFFFFF"/>
              </a:buClr>
            </a:pPr>
            <a:r>
              <a:rPr lang="en-US" sz="2000" dirty="0">
                <a:solidFill>
                  <a:schemeClr val="tx1"/>
                </a:solidFill>
                <a:latin typeface="Consolas"/>
                <a:ea typeface="+mn-lt"/>
                <a:cs typeface="+mn-lt"/>
              </a:rPr>
              <a:t>As the system matures, consider scaling to cover more regions, timeframes, and data sources.</a:t>
            </a:r>
            <a:endParaRPr lang="en-US" sz="2000">
              <a:solidFill>
                <a:schemeClr val="tx1"/>
              </a:solidFill>
              <a:latin typeface="Consolas"/>
            </a:endParaRPr>
          </a:p>
          <a:p>
            <a:pPr>
              <a:buClr>
                <a:srgbClr val="FFFFFF"/>
              </a:buClr>
            </a:pPr>
            <a:endParaRPr lang="en-US" dirty="0">
              <a:solidFill>
                <a:schemeClr val="tx1"/>
              </a:solidFill>
              <a:latin typeface="Consolas"/>
            </a:endParaRPr>
          </a:p>
        </p:txBody>
      </p:sp>
    </p:spTree>
    <p:extLst>
      <p:ext uri="{BB962C8B-B14F-4D97-AF65-F5344CB8AC3E}">
        <p14:creationId xmlns:p14="http://schemas.microsoft.com/office/powerpoint/2010/main" val="367283623"/>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office theme</Template>
  <TotalTime>25</TotalTime>
  <Words>1960</Words>
  <Application>Microsoft Office PowerPoint</Application>
  <PresentationFormat>Custom</PresentationFormat>
  <Paragraphs>145</Paragraphs>
  <Slides>30</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32" baseType="lpstr">
      <vt:lpstr>Slice</vt:lpstr>
      <vt:lpstr>Macro-Enabled Worksheet</vt:lpstr>
      <vt:lpstr>Applied data science</vt:lpstr>
      <vt:lpstr>Electricity price prediction</vt:lpstr>
      <vt:lpstr>PROBLEM STATEMENT</vt:lpstr>
      <vt:lpstr>INTRODUCTION</vt:lpstr>
      <vt:lpstr>DESIGN THINKING</vt:lpstr>
      <vt:lpstr>PowerPoint Presentation</vt:lpstr>
      <vt:lpstr>PHASE OF DEVELOPMENT</vt:lpstr>
      <vt:lpstr>PowerPoint Presentation</vt:lpstr>
      <vt:lpstr>PowerPoint Presentation</vt:lpstr>
      <vt:lpstr>            Data set used</vt:lpstr>
      <vt:lpstr>PowerPoint Presentation</vt:lpstr>
      <vt:lpstr>PowerPoint Presentation</vt:lpstr>
      <vt:lpstr>PowerPoint Presentation</vt:lpstr>
      <vt:lpstr>PowerPoint Presentation</vt:lpstr>
      <vt:lpstr>PowerPoint Presentation</vt:lpstr>
      <vt:lpstr>DATA PREPROCESSING STEPS</vt:lpstr>
      <vt:lpstr>PowerPoint Presentation</vt:lpstr>
      <vt:lpstr>FEATURE EXTRACTION TECHNIQUES</vt:lpstr>
      <vt:lpstr>PowerPoint Presentation</vt:lpstr>
      <vt:lpstr>MACHINE LEARNING ALGORITHM</vt:lpstr>
      <vt:lpstr>PowerPoint Presentation</vt:lpstr>
      <vt:lpstr>PowerPoint Presentation</vt:lpstr>
      <vt:lpstr>MODEL TRAINING</vt:lpstr>
      <vt:lpstr>PowerPoint Presentation</vt:lpstr>
      <vt:lpstr>PowerPoint Presentation</vt:lpstr>
      <vt:lpstr>EVALUATION METRICS</vt:lpstr>
      <vt:lpstr>PowerPoint Presentation</vt:lpstr>
      <vt:lpstr>PowerPoint Presentation</vt:lpstr>
      <vt:lpstr>CONCLUSION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venkatraman</cp:lastModifiedBy>
  <cp:revision>878</cp:revision>
  <dcterms:created xsi:type="dcterms:W3CDTF">2023-10-11T06:24:42Z</dcterms:created>
  <dcterms:modified xsi:type="dcterms:W3CDTF">2023-11-01T09:53:19Z</dcterms:modified>
</cp:coreProperties>
</file>

<file path=docProps/thumbnail.jpeg>
</file>